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256" r:id="rId5"/>
    <p:sldId id="27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8" r:id="rId22"/>
    <p:sldId id="273" r:id="rId23"/>
    <p:sldId id="284" r:id="rId24"/>
    <p:sldId id="275" r:id="rId25"/>
    <p:sldId id="286" r:id="rId2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68F18E-4D0E-4560-B243-E374B25C6EFB}" v="10" dt="2025-07-30T23:13:45.594"/>
    <p1510:client id="{81973305-9BB8-EAB0-AC85-30078EDA2139}" v="26" dt="2025-07-30T18:39:14.177"/>
    <p1510:client id="{B67B20C6-4D30-651B-52F0-EBDCC4DBF7BE}" v="1" dt="2025-07-30T22:55:07.901"/>
    <p1510:client id="{EAEAEFF0-E214-EA02-FA2E-F9D700E8D04C}" v="68" dt="2025-07-30T16:28:47.9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01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D442D-E842-2E46-8DBE-A0228EEFCA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6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66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5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57977" y="1438595"/>
            <a:ext cx="1708238" cy="6232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4050"/>
          </a:p>
        </p:txBody>
      </p:sp>
      <p:sp>
        <p:nvSpPr>
          <p:cNvPr id="4" name="Text 1"/>
          <p:cNvSpPr/>
          <p:nvPr/>
        </p:nvSpPr>
        <p:spPr>
          <a:xfrm>
            <a:off x="5477745" y="1438595"/>
            <a:ext cx="65" cy="62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4050"/>
          </a:p>
        </p:txBody>
      </p:sp>
      <p:sp>
        <p:nvSpPr>
          <p:cNvPr id="5" name="Text 2"/>
          <p:cNvSpPr/>
          <p:nvPr/>
        </p:nvSpPr>
        <p:spPr>
          <a:xfrm>
            <a:off x="1822041" y="723940"/>
            <a:ext cx="5106219" cy="110799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3600">
                <a:solidFill>
                  <a:srgbClr val="FFFF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Competitive Analysis &amp; Market Positioning</a:t>
            </a:r>
            <a:endParaRPr lang="en-US" sz="360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466215" y="1988006"/>
            <a:ext cx="1904368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400">
                <a:solidFill>
                  <a:srgbClr val="FFFFFF"/>
                </a:solidFill>
                <a:latin typeface="Noto Sans"/>
                <a:ea typeface="Noto Sans"/>
                <a:cs typeface="Noto Sans"/>
              </a:rPr>
              <a:t>Group 5 | Final Project</a:t>
            </a:r>
            <a:endParaRPr lang="en-US" sz="1400">
              <a:latin typeface="Noto Sans"/>
              <a:ea typeface="Noto Sans"/>
              <a:cs typeface="Noto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DF1BE-2114-81DB-39D9-B16E7D0E44CB}"/>
              </a:ext>
            </a:extLst>
          </p:cNvPr>
          <p:cNvSpPr txBox="1"/>
          <p:nvPr/>
        </p:nvSpPr>
        <p:spPr>
          <a:xfrm>
            <a:off x="5778500" y="3098909"/>
            <a:ext cx="262283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Presented By:</a:t>
            </a:r>
          </a:p>
          <a:p>
            <a:r>
              <a:rPr lang="en-IN" sz="14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Kiruthika Ramadoss</a:t>
            </a:r>
          </a:p>
          <a:p>
            <a:r>
              <a:rPr lang="en-IN" sz="14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Hinduja Cheela</a:t>
            </a:r>
          </a:p>
          <a:p>
            <a:r>
              <a:rPr lang="en-IN" sz="14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Hari Chandana Bheemireddy</a:t>
            </a:r>
          </a:p>
          <a:p>
            <a:r>
              <a:rPr lang="en-IN" sz="14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Naga Kavya Vidiyala</a:t>
            </a:r>
          </a:p>
          <a:p>
            <a:endParaRPr lang="en-IN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48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06855" y="355521"/>
            <a:ext cx="2930289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Comparative Branding Audit</a:t>
            </a:r>
            <a:endParaRPr lang="en-US" sz="1600"/>
          </a:p>
        </p:txBody>
      </p:sp>
      <p:sp>
        <p:nvSpPr>
          <p:cNvPr id="5" name="Text 2"/>
          <p:cNvSpPr/>
          <p:nvPr/>
        </p:nvSpPr>
        <p:spPr>
          <a:xfrm>
            <a:off x="3330824" y="843706"/>
            <a:ext cx="33664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 </a:t>
            </a:r>
            <a:endParaRPr lang="en-US" sz="1000">
              <a:latin typeface="Noto Sans"/>
              <a:ea typeface="Noto Sans"/>
              <a:cs typeface="Noto Sans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16058" y="843706"/>
            <a:ext cx="64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1000" b="1">
              <a:solidFill>
                <a:srgbClr val="CC0000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666551" y="843706"/>
            <a:ext cx="65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1000" b="1">
              <a:solidFill>
                <a:srgbClr val="CC0000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879803" y="843706"/>
            <a:ext cx="65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1000" b="1">
              <a:solidFill>
                <a:srgbClr val="CC0000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289322" y="1246584"/>
            <a:ext cx="1713049" cy="350044"/>
          </a:xfrm>
          <a:prstGeom prst="rect">
            <a:avLst/>
          </a:prstGeom>
          <a:solidFill>
            <a:srgbClr val="003366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289322" y="1246584"/>
            <a:ext cx="1713049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b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Attribute</a:t>
            </a:r>
            <a:endParaRPr lang="en-US" sz="837"/>
          </a:p>
        </p:txBody>
      </p:sp>
      <p:sp>
        <p:nvSpPr>
          <p:cNvPr id="15" name="Shape 12"/>
          <p:cNvSpPr/>
          <p:nvPr/>
        </p:nvSpPr>
        <p:spPr>
          <a:xfrm>
            <a:off x="2002371" y="1246584"/>
            <a:ext cx="2263592" cy="350044"/>
          </a:xfrm>
          <a:prstGeom prst="rect">
            <a:avLst/>
          </a:prstGeom>
          <a:solidFill>
            <a:srgbClr val="003366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2002371" y="1246584"/>
            <a:ext cx="2263592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b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Drexel MBAi</a:t>
            </a:r>
            <a:endParaRPr lang="en-US" sz="837"/>
          </a:p>
        </p:txBody>
      </p:sp>
      <p:sp>
        <p:nvSpPr>
          <p:cNvPr id="17" name="Shape 14"/>
          <p:cNvSpPr/>
          <p:nvPr/>
        </p:nvSpPr>
        <p:spPr>
          <a:xfrm>
            <a:off x="4265963" y="1246584"/>
            <a:ext cx="1859440" cy="350044"/>
          </a:xfrm>
          <a:prstGeom prst="rect">
            <a:avLst/>
          </a:prstGeom>
          <a:solidFill>
            <a:srgbClr val="003366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4265963" y="1246584"/>
            <a:ext cx="1859440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b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Coursera AI</a:t>
            </a:r>
            <a:endParaRPr lang="en-US" sz="837"/>
          </a:p>
        </p:txBody>
      </p:sp>
      <p:sp>
        <p:nvSpPr>
          <p:cNvPr id="19" name="Shape 16"/>
          <p:cNvSpPr/>
          <p:nvPr/>
        </p:nvSpPr>
        <p:spPr>
          <a:xfrm>
            <a:off x="6125403" y="1246584"/>
            <a:ext cx="2729275" cy="350044"/>
          </a:xfrm>
          <a:prstGeom prst="rect">
            <a:avLst/>
          </a:prstGeom>
          <a:solidFill>
            <a:srgbClr val="003366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6125403" y="1246584"/>
            <a:ext cx="2729275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b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McCoy X + AI</a:t>
            </a:r>
            <a:endParaRPr lang="en-US" sz="837"/>
          </a:p>
        </p:txBody>
      </p:sp>
      <p:sp>
        <p:nvSpPr>
          <p:cNvPr id="21" name="Shape 18"/>
          <p:cNvSpPr/>
          <p:nvPr/>
        </p:nvSpPr>
        <p:spPr>
          <a:xfrm>
            <a:off x="289322" y="1589484"/>
            <a:ext cx="1713049" cy="350044"/>
          </a:xfrm>
          <a:prstGeom prst="rect">
            <a:avLst/>
          </a:prstGeom>
          <a:solidFill>
            <a:srgbClr val="EEEEEE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289322" y="1589484"/>
            <a:ext cx="1713049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Tagline</a:t>
            </a:r>
            <a:endParaRPr lang="en-US" sz="837"/>
          </a:p>
        </p:txBody>
      </p:sp>
      <p:sp>
        <p:nvSpPr>
          <p:cNvPr id="23" name="Text 20"/>
          <p:cNvSpPr/>
          <p:nvPr/>
        </p:nvSpPr>
        <p:spPr>
          <a:xfrm>
            <a:off x="2002371" y="1596992"/>
            <a:ext cx="2263592" cy="335028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"Ambition Can’t wait"</a:t>
            </a:r>
            <a:endParaRPr lang="en-US" sz="837"/>
          </a:p>
        </p:txBody>
      </p:sp>
      <p:sp>
        <p:nvSpPr>
          <p:cNvPr id="24" name="Text 21"/>
          <p:cNvSpPr/>
          <p:nvPr/>
        </p:nvSpPr>
        <p:spPr>
          <a:xfrm>
            <a:off x="4265963" y="1589484"/>
            <a:ext cx="1859440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"Learn AI Online"</a:t>
            </a:r>
            <a:endParaRPr lang="en-US" sz="837"/>
          </a:p>
        </p:txBody>
      </p:sp>
      <p:sp>
        <p:nvSpPr>
          <p:cNvPr id="25" name="Shape 22"/>
          <p:cNvSpPr/>
          <p:nvPr/>
        </p:nvSpPr>
        <p:spPr>
          <a:xfrm>
            <a:off x="6125403" y="1589484"/>
            <a:ext cx="2729275" cy="350044"/>
          </a:xfrm>
          <a:prstGeom prst="rect">
            <a:avLst/>
          </a:prstGeom>
          <a:solidFill>
            <a:srgbClr val="CC0000">
              <a:alpha val="10000"/>
            </a:srgbClr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6125403" y="1589484"/>
            <a:ext cx="2729275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"Business meets AI – Affordably"</a:t>
            </a:r>
            <a:endParaRPr lang="en-US" sz="837"/>
          </a:p>
        </p:txBody>
      </p:sp>
      <p:sp>
        <p:nvSpPr>
          <p:cNvPr id="27" name="Shape 24"/>
          <p:cNvSpPr/>
          <p:nvPr/>
        </p:nvSpPr>
        <p:spPr>
          <a:xfrm>
            <a:off x="289322" y="1939528"/>
            <a:ext cx="8565356" cy="350044"/>
          </a:xfrm>
          <a:prstGeom prst="rect">
            <a:avLst/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5"/>
          <p:cNvSpPr/>
          <p:nvPr/>
        </p:nvSpPr>
        <p:spPr>
          <a:xfrm>
            <a:off x="289322" y="1939528"/>
            <a:ext cx="1713049" cy="350044"/>
          </a:xfrm>
          <a:prstGeom prst="rect">
            <a:avLst/>
          </a:prstGeom>
          <a:solidFill>
            <a:srgbClr val="EEEEEE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6"/>
          <p:cNvSpPr/>
          <p:nvPr/>
        </p:nvSpPr>
        <p:spPr>
          <a:xfrm>
            <a:off x="289322" y="1939528"/>
            <a:ext cx="1713049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Website Look/Feel</a:t>
            </a:r>
            <a:endParaRPr lang="en-US" sz="837"/>
          </a:p>
        </p:txBody>
      </p:sp>
      <p:sp>
        <p:nvSpPr>
          <p:cNvPr id="30" name="Text 27"/>
          <p:cNvSpPr/>
          <p:nvPr/>
        </p:nvSpPr>
        <p:spPr>
          <a:xfrm>
            <a:off x="2002371" y="1939528"/>
            <a:ext cx="2265266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Corporate, professional</a:t>
            </a:r>
            <a:endParaRPr lang="en-US" sz="837"/>
          </a:p>
        </p:txBody>
      </p:sp>
      <p:sp>
        <p:nvSpPr>
          <p:cNvPr id="31" name="Text 28"/>
          <p:cNvSpPr/>
          <p:nvPr/>
        </p:nvSpPr>
        <p:spPr>
          <a:xfrm>
            <a:off x="4267637" y="1939528"/>
            <a:ext cx="1860807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Simple, accessible</a:t>
            </a:r>
            <a:endParaRPr lang="en-US" sz="837"/>
          </a:p>
        </p:txBody>
      </p:sp>
      <p:sp>
        <p:nvSpPr>
          <p:cNvPr id="32" name="Shape 29"/>
          <p:cNvSpPr/>
          <p:nvPr/>
        </p:nvSpPr>
        <p:spPr>
          <a:xfrm>
            <a:off x="6128445" y="1939528"/>
            <a:ext cx="2726234" cy="350044"/>
          </a:xfrm>
          <a:prstGeom prst="rect">
            <a:avLst/>
          </a:prstGeom>
          <a:solidFill>
            <a:srgbClr val="CC0000">
              <a:alpha val="10000"/>
            </a:srgbClr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30"/>
          <p:cNvSpPr/>
          <p:nvPr/>
        </p:nvSpPr>
        <p:spPr>
          <a:xfrm>
            <a:off x="6128445" y="1939528"/>
            <a:ext cx="2726234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Modern, academic</a:t>
            </a:r>
            <a:endParaRPr lang="en-US" sz="837"/>
          </a:p>
        </p:txBody>
      </p:sp>
      <p:sp>
        <p:nvSpPr>
          <p:cNvPr id="34" name="Shape 31"/>
          <p:cNvSpPr/>
          <p:nvPr/>
        </p:nvSpPr>
        <p:spPr>
          <a:xfrm>
            <a:off x="289322" y="2289572"/>
            <a:ext cx="1713049" cy="350044"/>
          </a:xfrm>
          <a:prstGeom prst="rect">
            <a:avLst/>
          </a:prstGeom>
          <a:solidFill>
            <a:srgbClr val="EEEEEE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 32"/>
          <p:cNvSpPr/>
          <p:nvPr/>
        </p:nvSpPr>
        <p:spPr>
          <a:xfrm>
            <a:off x="289322" y="2289572"/>
            <a:ext cx="1713049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Tone</a:t>
            </a:r>
            <a:endParaRPr lang="en-US" sz="837"/>
          </a:p>
        </p:txBody>
      </p:sp>
      <p:sp>
        <p:nvSpPr>
          <p:cNvPr id="36" name="Text 33"/>
          <p:cNvSpPr/>
          <p:nvPr/>
        </p:nvSpPr>
        <p:spPr>
          <a:xfrm>
            <a:off x="2002371" y="2289572"/>
            <a:ext cx="2265266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Elite, future-ready</a:t>
            </a:r>
            <a:endParaRPr lang="en-US" sz="837"/>
          </a:p>
        </p:txBody>
      </p:sp>
      <p:sp>
        <p:nvSpPr>
          <p:cNvPr id="37" name="Text 34"/>
          <p:cNvSpPr/>
          <p:nvPr/>
        </p:nvSpPr>
        <p:spPr>
          <a:xfrm>
            <a:off x="4267637" y="2289572"/>
            <a:ext cx="1860807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Casual, skills-focused</a:t>
            </a:r>
            <a:endParaRPr lang="en-US" sz="837"/>
          </a:p>
        </p:txBody>
      </p:sp>
      <p:sp>
        <p:nvSpPr>
          <p:cNvPr id="38" name="Shape 35"/>
          <p:cNvSpPr/>
          <p:nvPr/>
        </p:nvSpPr>
        <p:spPr>
          <a:xfrm>
            <a:off x="6128445" y="2289572"/>
            <a:ext cx="2726234" cy="350044"/>
          </a:xfrm>
          <a:prstGeom prst="rect">
            <a:avLst/>
          </a:prstGeom>
          <a:solidFill>
            <a:srgbClr val="CC0000">
              <a:alpha val="10000"/>
            </a:srgbClr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36"/>
          <p:cNvSpPr/>
          <p:nvPr/>
        </p:nvSpPr>
        <p:spPr>
          <a:xfrm>
            <a:off x="6128445" y="2289572"/>
            <a:ext cx="2726234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Practical, balanced</a:t>
            </a:r>
            <a:endParaRPr lang="en-US" sz="837"/>
          </a:p>
        </p:txBody>
      </p:sp>
      <p:sp>
        <p:nvSpPr>
          <p:cNvPr id="40" name="Shape 37"/>
          <p:cNvSpPr/>
          <p:nvPr/>
        </p:nvSpPr>
        <p:spPr>
          <a:xfrm>
            <a:off x="289322" y="2639616"/>
            <a:ext cx="8565356" cy="350044"/>
          </a:xfrm>
          <a:prstGeom prst="rect">
            <a:avLst/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38"/>
          <p:cNvSpPr/>
          <p:nvPr/>
        </p:nvSpPr>
        <p:spPr>
          <a:xfrm>
            <a:off x="289322" y="2639616"/>
            <a:ext cx="1713049" cy="350044"/>
          </a:xfrm>
          <a:prstGeom prst="rect">
            <a:avLst/>
          </a:prstGeom>
          <a:solidFill>
            <a:srgbClr val="EEEEEE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39"/>
          <p:cNvSpPr/>
          <p:nvPr/>
        </p:nvSpPr>
        <p:spPr>
          <a:xfrm>
            <a:off x="289322" y="2639616"/>
            <a:ext cx="1713049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Visual Identity</a:t>
            </a:r>
            <a:endParaRPr lang="en-US" sz="837"/>
          </a:p>
        </p:txBody>
      </p:sp>
      <p:sp>
        <p:nvSpPr>
          <p:cNvPr id="43" name="Text 40"/>
          <p:cNvSpPr/>
          <p:nvPr/>
        </p:nvSpPr>
        <p:spPr>
          <a:xfrm>
            <a:off x="2002371" y="2639616"/>
            <a:ext cx="2265266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Blue/Gold, formal imagery</a:t>
            </a:r>
            <a:endParaRPr lang="en-US" sz="837"/>
          </a:p>
        </p:txBody>
      </p:sp>
      <p:sp>
        <p:nvSpPr>
          <p:cNvPr id="44" name="Text 41"/>
          <p:cNvSpPr/>
          <p:nvPr/>
        </p:nvSpPr>
        <p:spPr>
          <a:xfrm>
            <a:off x="4267637" y="2639616"/>
            <a:ext cx="1860807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Flat icons, white BG</a:t>
            </a:r>
            <a:endParaRPr lang="en-US" sz="837"/>
          </a:p>
        </p:txBody>
      </p:sp>
      <p:sp>
        <p:nvSpPr>
          <p:cNvPr id="45" name="Shape 42"/>
          <p:cNvSpPr/>
          <p:nvPr/>
        </p:nvSpPr>
        <p:spPr>
          <a:xfrm>
            <a:off x="6128445" y="2639616"/>
            <a:ext cx="2726234" cy="350044"/>
          </a:xfrm>
          <a:prstGeom prst="rect">
            <a:avLst/>
          </a:prstGeom>
          <a:solidFill>
            <a:srgbClr val="CC0000">
              <a:alpha val="10000"/>
            </a:srgbClr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6" name="Text 43"/>
          <p:cNvSpPr/>
          <p:nvPr/>
        </p:nvSpPr>
        <p:spPr>
          <a:xfrm>
            <a:off x="6128445" y="2639616"/>
            <a:ext cx="2726234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Red/Navy, real classrooms</a:t>
            </a:r>
            <a:endParaRPr lang="en-US" sz="837"/>
          </a:p>
        </p:txBody>
      </p:sp>
      <p:sp>
        <p:nvSpPr>
          <p:cNvPr id="47" name="Shape 44"/>
          <p:cNvSpPr/>
          <p:nvPr/>
        </p:nvSpPr>
        <p:spPr>
          <a:xfrm>
            <a:off x="289322" y="2989659"/>
            <a:ext cx="1713049" cy="350044"/>
          </a:xfrm>
          <a:prstGeom prst="rect">
            <a:avLst/>
          </a:prstGeom>
          <a:solidFill>
            <a:srgbClr val="EEEEEE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 45"/>
          <p:cNvSpPr/>
          <p:nvPr/>
        </p:nvSpPr>
        <p:spPr>
          <a:xfrm>
            <a:off x="289322" y="2989659"/>
            <a:ext cx="1713049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Outcome Emphasis</a:t>
            </a:r>
            <a:endParaRPr lang="en-US" sz="837"/>
          </a:p>
        </p:txBody>
      </p:sp>
      <p:sp>
        <p:nvSpPr>
          <p:cNvPr id="49" name="Text 46"/>
          <p:cNvSpPr/>
          <p:nvPr/>
        </p:nvSpPr>
        <p:spPr>
          <a:xfrm>
            <a:off x="1999524" y="2989659"/>
            <a:ext cx="2266215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Salary, MBA network</a:t>
            </a:r>
            <a:endParaRPr lang="en-US" sz="837"/>
          </a:p>
        </p:txBody>
      </p:sp>
      <p:sp>
        <p:nvSpPr>
          <p:cNvPr id="50" name="Text 47"/>
          <p:cNvSpPr/>
          <p:nvPr/>
        </p:nvSpPr>
        <p:spPr>
          <a:xfrm>
            <a:off x="4265740" y="2989659"/>
            <a:ext cx="1861589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Skill certificates</a:t>
            </a:r>
            <a:endParaRPr lang="en-US" sz="837"/>
          </a:p>
        </p:txBody>
      </p:sp>
      <p:sp>
        <p:nvSpPr>
          <p:cNvPr id="51" name="Shape 48"/>
          <p:cNvSpPr/>
          <p:nvPr/>
        </p:nvSpPr>
        <p:spPr>
          <a:xfrm>
            <a:off x="6127328" y="2989659"/>
            <a:ext cx="2727350" cy="350044"/>
          </a:xfrm>
          <a:prstGeom prst="rect">
            <a:avLst/>
          </a:prstGeom>
          <a:solidFill>
            <a:srgbClr val="CC0000">
              <a:alpha val="10000"/>
            </a:srgbClr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2" name="Text 49"/>
          <p:cNvSpPr/>
          <p:nvPr/>
        </p:nvSpPr>
        <p:spPr>
          <a:xfrm>
            <a:off x="6127328" y="2989659"/>
            <a:ext cx="2727350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Business-focused AI application</a:t>
            </a:r>
            <a:endParaRPr lang="en-US" sz="837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2B5A93D-5D11-B510-4F83-26A6D862A1C5}"/>
              </a:ext>
            </a:extLst>
          </p:cNvPr>
          <p:cNvSpPr txBox="1"/>
          <p:nvPr/>
        </p:nvSpPr>
        <p:spPr>
          <a:xfrm>
            <a:off x="393478" y="815776"/>
            <a:ext cx="787658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 A qualitative review of how top competitors present their ​branding​, visuals, tone and value messaging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8" y="-125016"/>
            <a:ext cx="9144000" cy="54078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694355" y="355521"/>
            <a:ext cx="1755288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00" b="1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Ideation Process </a:t>
            </a:r>
            <a:endParaRPr lang="en-US" sz="1600"/>
          </a:p>
        </p:txBody>
      </p:sp>
      <p:sp>
        <p:nvSpPr>
          <p:cNvPr id="5" name="Text 2"/>
          <p:cNvSpPr/>
          <p:nvPr/>
        </p:nvSpPr>
        <p:spPr>
          <a:xfrm>
            <a:off x="1007711" y="935826"/>
            <a:ext cx="1131883" cy="207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Objective</a:t>
            </a:r>
            <a:r>
              <a:rPr lang="en-US" sz="135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:</a:t>
            </a:r>
            <a:endParaRPr lang="en-US" sz="1350">
              <a:latin typeface="Noto Sans"/>
              <a:ea typeface="Noto Sans"/>
              <a:cs typeface="Noto Sans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00125" y="1279803"/>
            <a:ext cx="7143750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 Transform user insights and competitor analysis into creative, high-impact solutions for McCoy's X + Applied AI. </a:t>
            </a:r>
            <a:endParaRPr lang="en-US" sz="1200">
              <a:latin typeface="Noto Sans"/>
              <a:ea typeface="Noto Sans"/>
              <a:cs typeface="Noto Sans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00125" y="2060682"/>
            <a:ext cx="65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350" b="1">
              <a:solidFill>
                <a:srgbClr val="003366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8" name="Text 5"/>
          <p:cNvSpPr/>
          <p:nvPr/>
        </p:nvSpPr>
        <p:spPr>
          <a:xfrm>
            <a:off x="997596" y="1935670"/>
            <a:ext cx="1914830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Gaps Identified:</a:t>
            </a:r>
            <a:endParaRPr lang="en-US" sz="1200">
              <a:latin typeface="Noto Sans"/>
              <a:ea typeface="Noto Sans"/>
              <a:cs typeface="Noto Sans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297" y="2436019"/>
            <a:ext cx="142875" cy="1428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500188" y="2397264"/>
            <a:ext cx="1526059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Elite MBA programs</a:t>
            </a:r>
            <a:endParaRPr lang="en-US" sz="1200">
              <a:latin typeface="Noto Sans"/>
              <a:ea typeface="Noto Sans"/>
              <a:cs typeface="Noto Sans"/>
            </a:endParaRPr>
          </a:p>
        </p:txBody>
      </p:sp>
      <p:sp>
        <p:nvSpPr>
          <p:cNvPr id="11" name="Text 7"/>
          <p:cNvSpPr/>
          <p:nvPr/>
        </p:nvSpPr>
        <p:spPr>
          <a:xfrm>
            <a:off x="3281609" y="2395191"/>
            <a:ext cx="3600345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 (Drexel, Northwestern): Too expensive, inflexible </a:t>
            </a:r>
            <a:endParaRPr lang="en-US" sz="1200">
              <a:latin typeface="Noto Sans"/>
              <a:ea typeface="Noto Sans"/>
              <a:cs typeface="Noto Sans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438" y="2757488"/>
            <a:ext cx="178594" cy="1428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00188" y="2718733"/>
            <a:ext cx="1566134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Online certifications</a:t>
            </a:r>
            <a:endParaRPr lang="en-US" sz="1200">
              <a:latin typeface="Noto Sans"/>
              <a:ea typeface="Noto Sans"/>
              <a:cs typeface="Noto Sans"/>
            </a:endParaRPr>
          </a:p>
        </p:txBody>
      </p:sp>
      <p:sp>
        <p:nvSpPr>
          <p:cNvPr id="14" name="Text 9"/>
          <p:cNvSpPr/>
          <p:nvPr/>
        </p:nvSpPr>
        <p:spPr>
          <a:xfrm>
            <a:off x="3297248" y="2675844"/>
            <a:ext cx="5020758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 (Coursera, edX): Affordable but lack academic depth, recognition, and cohort feel </a:t>
            </a:r>
            <a:endParaRPr lang="en-US" sz="1200">
              <a:latin typeface="Noto Sans"/>
              <a:ea typeface="Noto Sans"/>
              <a:cs typeface="Noto Sans"/>
            </a:endParaRPr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297" y="3078956"/>
            <a:ext cx="142875" cy="14287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500188" y="3040201"/>
            <a:ext cx="857607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Bootcamps</a:t>
            </a:r>
            <a:endParaRPr lang="en-US" sz="900" b="1">
              <a:solidFill>
                <a:srgbClr val="CC0000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3297248" y="3095412"/>
            <a:ext cx="4791904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 Strong in tech skills but miss business + leadership integration</a:t>
            </a:r>
            <a:endParaRPr lang="en-US" sz="1200">
              <a:latin typeface="Noto Sans"/>
              <a:ea typeface="Noto Sans"/>
              <a:cs typeface="Noto Sans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1007712" y="3489151"/>
            <a:ext cx="2610284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Tools Used in Ideation:</a:t>
            </a:r>
            <a:endParaRPr lang="en-US" sz="1200">
              <a:latin typeface="Noto Sans"/>
              <a:ea typeface="Noto Sans"/>
              <a:cs typeface="Noto Sans"/>
            </a:endParaRPr>
          </a:p>
        </p:txBody>
      </p:sp>
      <p:sp>
        <p:nvSpPr>
          <p:cNvPr id="20" name="Shape 14"/>
          <p:cNvSpPr/>
          <p:nvPr/>
        </p:nvSpPr>
        <p:spPr>
          <a:xfrm>
            <a:off x="1119169" y="4086225"/>
            <a:ext cx="2143125" cy="892969"/>
          </a:xfrm>
          <a:prstGeom prst="rect">
            <a:avLst/>
          </a:prstGeom>
          <a:solidFill>
            <a:srgbClr val="EEEEEE"/>
          </a:solidFill>
          <a:ln w="397">
            <a:solidFill>
              <a:srgbClr val="CC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144" y="4259461"/>
            <a:ext cx="257175" cy="25717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512661" y="4654688"/>
            <a:ext cx="1356140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SCAMPER Method</a:t>
            </a:r>
            <a:endParaRPr lang="en-US" sz="1200"/>
          </a:p>
        </p:txBody>
      </p:sp>
      <p:sp>
        <p:nvSpPr>
          <p:cNvPr id="23" name="Shape 16"/>
          <p:cNvSpPr/>
          <p:nvPr/>
        </p:nvSpPr>
        <p:spPr>
          <a:xfrm>
            <a:off x="3500410" y="4086225"/>
            <a:ext cx="2143125" cy="892969"/>
          </a:xfrm>
          <a:prstGeom prst="rect">
            <a:avLst/>
          </a:prstGeom>
          <a:solidFill>
            <a:srgbClr val="EEEEEE"/>
          </a:solidFill>
          <a:ln w="397">
            <a:solidFill>
              <a:srgbClr val="CC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1238" y="4259461"/>
            <a:ext cx="321469" cy="257175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3465099" y="4654688"/>
            <a:ext cx="2213748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Brainwriting &amp; Team Pooling</a:t>
            </a:r>
            <a:endParaRPr lang="en-US" sz="1200"/>
          </a:p>
        </p:txBody>
      </p:sp>
      <p:sp>
        <p:nvSpPr>
          <p:cNvPr id="26" name="Shape 18"/>
          <p:cNvSpPr/>
          <p:nvPr/>
        </p:nvSpPr>
        <p:spPr>
          <a:xfrm>
            <a:off x="5881650" y="4086225"/>
            <a:ext cx="2143125" cy="892969"/>
          </a:xfrm>
          <a:prstGeom prst="rect">
            <a:avLst/>
          </a:prstGeom>
          <a:solidFill>
            <a:srgbClr val="EEEEEE"/>
          </a:solidFill>
          <a:ln w="397">
            <a:solidFill>
              <a:srgbClr val="CC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8552" y="4259461"/>
            <a:ext cx="289322" cy="257175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5979389" y="4654688"/>
            <a:ext cx="1947649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Value Proposition Canvas</a:t>
            </a:r>
            <a:endParaRPr lang="en-US"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" y="27102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7938" y="315410"/>
            <a:ext cx="2087110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00" b="1">
                <a:solidFill>
                  <a:srgbClr val="C00000"/>
                </a:solidFill>
                <a:latin typeface="Noto Sans"/>
                <a:ea typeface="Noto Sans"/>
                <a:cs typeface="Noto Sans"/>
              </a:rPr>
              <a:t>1.SCAMPER</a:t>
            </a:r>
            <a:r>
              <a:rPr lang="en-US" sz="1600" b="1">
                <a:solidFill>
                  <a:srgbClr val="FF0000"/>
                </a:solidFill>
                <a:latin typeface="Noto Sans"/>
                <a:ea typeface="Noto Sans"/>
                <a:cs typeface="Noto Sans"/>
              </a:rPr>
              <a:t> </a:t>
            </a:r>
            <a:r>
              <a:rPr lang="en-US" sz="1600" b="1">
                <a:solidFill>
                  <a:srgbClr val="C00000"/>
                </a:solidFill>
                <a:latin typeface="Noto Sans"/>
                <a:ea typeface="Noto Sans"/>
                <a:cs typeface="Noto Sans"/>
              </a:rPr>
              <a:t>METHOD</a:t>
            </a:r>
          </a:p>
        </p:txBody>
      </p:sp>
      <p:sp>
        <p:nvSpPr>
          <p:cNvPr id="4" name="Text 1"/>
          <p:cNvSpPr/>
          <p:nvPr/>
        </p:nvSpPr>
        <p:spPr>
          <a:xfrm>
            <a:off x="288205" y="838283"/>
            <a:ext cx="6644448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We applied the SCAMPER framework to reimagine how McCoy's program could stand apart</a:t>
            </a:r>
          </a:p>
        </p:txBody>
      </p:sp>
      <p:sp>
        <p:nvSpPr>
          <p:cNvPr id="5" name="Shape 2"/>
          <p:cNvSpPr/>
          <p:nvPr/>
        </p:nvSpPr>
        <p:spPr>
          <a:xfrm>
            <a:off x="289322" y="1246584"/>
            <a:ext cx="1713049" cy="392906"/>
          </a:xfrm>
          <a:prstGeom prst="rect">
            <a:avLst/>
          </a:prstGeom>
          <a:solidFill>
            <a:srgbClr val="003366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89322" y="1221951"/>
            <a:ext cx="1713049" cy="442172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l">
              <a:buNone/>
            </a:pPr>
            <a:r>
              <a:rPr lang="en-US" sz="1200" b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Action</a:t>
            </a:r>
            <a:endParaRPr lang="en-US" sz="1200"/>
          </a:p>
        </p:txBody>
      </p:sp>
      <p:sp>
        <p:nvSpPr>
          <p:cNvPr id="7" name="Shape 4"/>
          <p:cNvSpPr/>
          <p:nvPr/>
        </p:nvSpPr>
        <p:spPr>
          <a:xfrm>
            <a:off x="2002371" y="1246584"/>
            <a:ext cx="6852307" cy="392906"/>
          </a:xfrm>
          <a:prstGeom prst="rect">
            <a:avLst/>
          </a:prstGeom>
          <a:solidFill>
            <a:srgbClr val="003366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2002371" y="1221951"/>
            <a:ext cx="6852307" cy="442172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l">
              <a:buNone/>
            </a:pPr>
            <a:r>
              <a:rPr lang="en-US" sz="1200" b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McCoy Application</a:t>
            </a:r>
            <a:endParaRPr lang="en-US" sz="1200"/>
          </a:p>
        </p:txBody>
      </p:sp>
      <p:sp>
        <p:nvSpPr>
          <p:cNvPr id="9" name="Shape 6"/>
          <p:cNvSpPr/>
          <p:nvPr/>
        </p:nvSpPr>
        <p:spPr>
          <a:xfrm>
            <a:off x="289322" y="1632347"/>
            <a:ext cx="1713049" cy="427174"/>
          </a:xfrm>
          <a:prstGeom prst="rect">
            <a:avLst/>
          </a:prstGeom>
          <a:solidFill>
            <a:srgbClr val="EEEEEE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396478" y="1749861"/>
            <a:ext cx="84960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b="1">
                <a:solidFill>
                  <a:srgbClr val="CC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</a:t>
            </a:r>
            <a:endParaRPr lang="en-US" sz="1200"/>
          </a:p>
        </p:txBody>
      </p:sp>
      <p:sp>
        <p:nvSpPr>
          <p:cNvPr id="11" name="Text 8"/>
          <p:cNvSpPr/>
          <p:nvPr/>
        </p:nvSpPr>
        <p:spPr>
          <a:xfrm>
            <a:off x="472074" y="1758792"/>
            <a:ext cx="716543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ubstitute</a:t>
            </a:r>
            <a:endParaRPr lang="en-US" sz="1200"/>
          </a:p>
        </p:txBody>
      </p:sp>
      <p:sp>
        <p:nvSpPr>
          <p:cNvPr id="12" name="Text 9"/>
          <p:cNvSpPr/>
          <p:nvPr/>
        </p:nvSpPr>
        <p:spPr>
          <a:xfrm>
            <a:off x="2002371" y="1623062"/>
            <a:ext cx="6852307" cy="442172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l">
              <a:buNone/>
            </a:pP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Replace generic electives with applied AI modules</a:t>
            </a:r>
            <a:endParaRPr lang="en-US" sz="1200"/>
          </a:p>
        </p:txBody>
      </p:sp>
      <p:sp>
        <p:nvSpPr>
          <p:cNvPr id="13" name="Shape 10"/>
          <p:cNvSpPr/>
          <p:nvPr/>
        </p:nvSpPr>
        <p:spPr>
          <a:xfrm>
            <a:off x="289322" y="2055949"/>
            <a:ext cx="8565356" cy="427174"/>
          </a:xfrm>
          <a:prstGeom prst="rect">
            <a:avLst/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289322" y="2055949"/>
            <a:ext cx="1713049" cy="427174"/>
          </a:xfrm>
          <a:prstGeom prst="rect">
            <a:avLst/>
          </a:prstGeom>
          <a:solidFill>
            <a:srgbClr val="EEEEEE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396478" y="2169891"/>
            <a:ext cx="97784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b="1">
                <a:solidFill>
                  <a:srgbClr val="CC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</a:t>
            </a:r>
            <a:endParaRPr lang="en-US" sz="1200"/>
          </a:p>
        </p:txBody>
      </p:sp>
      <p:sp>
        <p:nvSpPr>
          <p:cNvPr id="16" name="Text 13"/>
          <p:cNvSpPr/>
          <p:nvPr/>
        </p:nvSpPr>
        <p:spPr>
          <a:xfrm>
            <a:off x="483850" y="2178822"/>
            <a:ext cx="581891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b="1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ombine</a:t>
            </a:r>
            <a:endParaRPr lang="en-US" sz="1200">
              <a:latin typeface="Noto Sans"/>
              <a:ea typeface="Noto Sans"/>
              <a:cs typeface="Noto Sans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002371" y="2043092"/>
            <a:ext cx="6852307" cy="442172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l">
              <a:buNone/>
            </a:pP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+ Domain-specific business use cases</a:t>
            </a:r>
            <a:endParaRPr lang="en-US" sz="1200"/>
          </a:p>
        </p:txBody>
      </p:sp>
      <p:sp>
        <p:nvSpPr>
          <p:cNvPr id="18" name="Shape 15"/>
          <p:cNvSpPr/>
          <p:nvPr/>
        </p:nvSpPr>
        <p:spPr>
          <a:xfrm>
            <a:off x="289322" y="2475979"/>
            <a:ext cx="1713049" cy="427174"/>
          </a:xfrm>
          <a:prstGeom prst="rect">
            <a:avLst/>
          </a:prstGeom>
          <a:solidFill>
            <a:srgbClr val="EEEEEE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396478" y="2589921"/>
            <a:ext cx="105798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b="1">
                <a:solidFill>
                  <a:srgbClr val="CC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</a:t>
            </a:r>
            <a:endParaRPr lang="en-US" sz="1200"/>
          </a:p>
        </p:txBody>
      </p:sp>
      <p:sp>
        <p:nvSpPr>
          <p:cNvPr id="20" name="Text 17"/>
          <p:cNvSpPr/>
          <p:nvPr/>
        </p:nvSpPr>
        <p:spPr>
          <a:xfrm>
            <a:off x="491133" y="2598852"/>
            <a:ext cx="355867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b="1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dapt</a:t>
            </a:r>
            <a:endParaRPr lang="en-US" sz="1200">
              <a:latin typeface="Noto Sans"/>
              <a:ea typeface="Noto Sans"/>
              <a:cs typeface="Noto Sans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2002371" y="2463122"/>
            <a:ext cx="6852307" cy="442172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l">
              <a:buNone/>
            </a:pP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Flexible hybrid delivery for working professionals</a:t>
            </a:r>
            <a:endParaRPr lang="en-US" sz="1200"/>
          </a:p>
        </p:txBody>
      </p:sp>
      <p:sp>
        <p:nvSpPr>
          <p:cNvPr id="22" name="Shape 19"/>
          <p:cNvSpPr/>
          <p:nvPr/>
        </p:nvSpPr>
        <p:spPr>
          <a:xfrm>
            <a:off x="289322" y="2896009"/>
            <a:ext cx="8565356" cy="427174"/>
          </a:xfrm>
          <a:prstGeom prst="rect">
            <a:avLst/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0"/>
          <p:cNvSpPr/>
          <p:nvPr/>
        </p:nvSpPr>
        <p:spPr>
          <a:xfrm>
            <a:off x="289322" y="2896009"/>
            <a:ext cx="1713049" cy="427174"/>
          </a:xfrm>
          <a:prstGeom prst="rect">
            <a:avLst/>
          </a:prstGeom>
          <a:solidFill>
            <a:srgbClr val="EEEEEE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396478" y="3009951"/>
            <a:ext cx="145874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b="1">
                <a:solidFill>
                  <a:srgbClr val="CC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</a:t>
            </a:r>
            <a:endParaRPr lang="en-US" sz="1200"/>
          </a:p>
        </p:txBody>
      </p:sp>
      <p:sp>
        <p:nvSpPr>
          <p:cNvPr id="25" name="Text 22"/>
          <p:cNvSpPr/>
          <p:nvPr/>
        </p:nvSpPr>
        <p:spPr>
          <a:xfrm>
            <a:off x="525819" y="3018882"/>
            <a:ext cx="386324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b="1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odify</a:t>
            </a:r>
            <a:endParaRPr lang="en-US" sz="1200">
              <a:latin typeface="Noto Sans"/>
              <a:ea typeface="Noto Sans"/>
              <a:cs typeface="Noto Sans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2002371" y="2883152"/>
            <a:ext cx="6852307" cy="442172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l">
              <a:buNone/>
            </a:pP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"Texas-rooted AI leadership" branding</a:t>
            </a:r>
            <a:endParaRPr lang="en-US" sz="1200"/>
          </a:p>
        </p:txBody>
      </p:sp>
      <p:sp>
        <p:nvSpPr>
          <p:cNvPr id="27" name="Shape 24"/>
          <p:cNvSpPr/>
          <p:nvPr/>
        </p:nvSpPr>
        <p:spPr>
          <a:xfrm>
            <a:off x="289322" y="3316039"/>
            <a:ext cx="1713049" cy="427174"/>
          </a:xfrm>
          <a:prstGeom prst="rect">
            <a:avLst/>
          </a:prstGeom>
          <a:solidFill>
            <a:srgbClr val="EEEEEE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396478" y="3429982"/>
            <a:ext cx="96180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b="1">
                <a:solidFill>
                  <a:srgbClr val="CC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</a:t>
            </a:r>
            <a:endParaRPr lang="en-US" sz="1200"/>
          </a:p>
        </p:txBody>
      </p:sp>
      <p:sp>
        <p:nvSpPr>
          <p:cNvPr id="29" name="Text 26"/>
          <p:cNvSpPr/>
          <p:nvPr/>
        </p:nvSpPr>
        <p:spPr>
          <a:xfrm>
            <a:off x="482622" y="3438913"/>
            <a:ext cx="695703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b="1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ut to Use</a:t>
            </a:r>
            <a:endParaRPr lang="en-US" sz="1200">
              <a:latin typeface="Noto Sans"/>
              <a:ea typeface="Noto Sans"/>
              <a:cs typeface="Noto Sans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2002371" y="3303183"/>
            <a:ext cx="6852307" cy="442172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l">
              <a:buNone/>
            </a:pP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CADS labs + real-world AI case projects</a:t>
            </a:r>
            <a:endParaRPr lang="en-US" sz="1200"/>
          </a:p>
        </p:txBody>
      </p:sp>
      <p:sp>
        <p:nvSpPr>
          <p:cNvPr id="31" name="Shape 28"/>
          <p:cNvSpPr/>
          <p:nvPr/>
        </p:nvSpPr>
        <p:spPr>
          <a:xfrm>
            <a:off x="289322" y="3736070"/>
            <a:ext cx="8565356" cy="427174"/>
          </a:xfrm>
          <a:prstGeom prst="rect">
            <a:avLst/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29"/>
          <p:cNvSpPr/>
          <p:nvPr/>
        </p:nvSpPr>
        <p:spPr>
          <a:xfrm>
            <a:off x="286475" y="3720018"/>
            <a:ext cx="1713049" cy="427174"/>
          </a:xfrm>
          <a:prstGeom prst="rect">
            <a:avLst/>
          </a:prstGeom>
          <a:solidFill>
            <a:srgbClr val="EEEEEE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30"/>
          <p:cNvSpPr/>
          <p:nvPr/>
        </p:nvSpPr>
        <p:spPr>
          <a:xfrm>
            <a:off x="396478" y="3850012"/>
            <a:ext cx="86562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b="1">
                <a:solidFill>
                  <a:srgbClr val="CC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</a:t>
            </a:r>
            <a:endParaRPr lang="en-US" sz="1200"/>
          </a:p>
        </p:txBody>
      </p:sp>
      <p:sp>
        <p:nvSpPr>
          <p:cNvPr id="34" name="Text 31"/>
          <p:cNvSpPr/>
          <p:nvPr/>
        </p:nvSpPr>
        <p:spPr>
          <a:xfrm>
            <a:off x="473301" y="3858943"/>
            <a:ext cx="642805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b="1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liminate</a:t>
            </a:r>
            <a:endParaRPr lang="en-US" sz="1200">
              <a:latin typeface="Noto Sans"/>
              <a:ea typeface="Noto Sans"/>
              <a:cs typeface="Noto Sans"/>
            </a:endParaRPr>
          </a:p>
        </p:txBody>
      </p:sp>
      <p:sp>
        <p:nvSpPr>
          <p:cNvPr id="35" name="Text 32"/>
          <p:cNvSpPr/>
          <p:nvPr/>
        </p:nvSpPr>
        <p:spPr>
          <a:xfrm>
            <a:off x="2002371" y="3723213"/>
            <a:ext cx="6852307" cy="442172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l">
              <a:buNone/>
            </a:pP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Outdated lectures → simulations</a:t>
            </a:r>
            <a:endParaRPr lang="en-US" sz="1200"/>
          </a:p>
        </p:txBody>
      </p:sp>
      <p:sp>
        <p:nvSpPr>
          <p:cNvPr id="36" name="Shape 33"/>
          <p:cNvSpPr/>
          <p:nvPr/>
        </p:nvSpPr>
        <p:spPr>
          <a:xfrm>
            <a:off x="289322" y="4156100"/>
            <a:ext cx="1713049" cy="427174"/>
          </a:xfrm>
          <a:prstGeom prst="rect">
            <a:avLst/>
          </a:prstGeom>
          <a:solidFill>
            <a:srgbClr val="EEEEEE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4"/>
          <p:cNvSpPr/>
          <p:nvPr/>
        </p:nvSpPr>
        <p:spPr>
          <a:xfrm>
            <a:off x="392906" y="4270042"/>
            <a:ext cx="100990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b="1">
                <a:solidFill>
                  <a:srgbClr val="CC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</a:t>
            </a:r>
            <a:endParaRPr lang="en-US" sz="1200"/>
          </a:p>
        </p:txBody>
      </p:sp>
      <p:sp>
        <p:nvSpPr>
          <p:cNvPr id="38" name="Text 35"/>
          <p:cNvSpPr/>
          <p:nvPr/>
        </p:nvSpPr>
        <p:spPr>
          <a:xfrm>
            <a:off x="483431" y="4278973"/>
            <a:ext cx="708527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earrange</a:t>
            </a:r>
            <a:endParaRPr lang="en-US" sz="1200"/>
          </a:p>
        </p:txBody>
      </p:sp>
      <p:sp>
        <p:nvSpPr>
          <p:cNvPr id="39" name="Text 36"/>
          <p:cNvSpPr/>
          <p:nvPr/>
        </p:nvSpPr>
        <p:spPr>
          <a:xfrm>
            <a:off x="1999524" y="4141457"/>
            <a:ext cx="6855154" cy="442172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l">
              <a:buNone/>
            </a:pP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Modular, stackable micro-credentials</a:t>
            </a:r>
            <a:endParaRPr lang="en-US"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991" y="0"/>
            <a:ext cx="9274628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6817" y="400878"/>
            <a:ext cx="3122651" cy="24622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00" b="1">
                <a:solidFill>
                  <a:srgbClr val="C00000"/>
                </a:solidFill>
                <a:latin typeface="Noto Sans"/>
                <a:ea typeface="Noto Sans"/>
                <a:cs typeface="Noto Sans"/>
              </a:rPr>
              <a:t>2.Brainwriting &amp; Team Pooling</a:t>
            </a:r>
          </a:p>
        </p:txBody>
      </p:sp>
      <p:sp>
        <p:nvSpPr>
          <p:cNvPr id="4" name="Text 1"/>
          <p:cNvSpPr/>
          <p:nvPr/>
        </p:nvSpPr>
        <p:spPr>
          <a:xfrm>
            <a:off x="1017185" y="1009300"/>
            <a:ext cx="7143750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Rather than debating ideas aloud, each team member independently wrote down 3–5 positioning concepts. Then, we rotated and built upon each other's ideas. This helped us: </a:t>
            </a:r>
          </a:p>
        </p:txBody>
      </p:sp>
      <p:sp>
        <p:nvSpPr>
          <p:cNvPr id="5" name="Shape 2"/>
          <p:cNvSpPr/>
          <p:nvPr/>
        </p:nvSpPr>
        <p:spPr>
          <a:xfrm>
            <a:off x="1000125" y="1743075"/>
            <a:ext cx="2143125" cy="1325863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000125" y="1743075"/>
            <a:ext cx="28575" cy="1325863"/>
          </a:xfrm>
          <a:prstGeom prst="rect">
            <a:avLst/>
          </a:prstGeom>
          <a:solidFill>
            <a:srgbClr val="CC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143000" y="1917907"/>
            <a:ext cx="1346522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Avoid groupthink</a:t>
            </a:r>
            <a:endParaRPr lang="en-US" sz="1200"/>
          </a:p>
        </p:txBody>
      </p:sp>
      <p:sp>
        <p:nvSpPr>
          <p:cNvPr id="8" name="Text 5"/>
          <p:cNvSpPr/>
          <p:nvPr/>
        </p:nvSpPr>
        <p:spPr>
          <a:xfrm>
            <a:off x="1143000" y="2087203"/>
            <a:ext cx="1857375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Independent ideation before discussion prevented dominant voices from steering the direction</a:t>
            </a:r>
            <a:endParaRPr lang="en-US" sz="1200"/>
          </a:p>
        </p:txBody>
      </p:sp>
      <p:sp>
        <p:nvSpPr>
          <p:cNvPr id="9" name="Shape 6"/>
          <p:cNvSpPr/>
          <p:nvPr/>
        </p:nvSpPr>
        <p:spPr>
          <a:xfrm>
            <a:off x="3500438" y="1743075"/>
            <a:ext cx="2143125" cy="1325863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3500438" y="1743075"/>
            <a:ext cx="28575" cy="1325863"/>
          </a:xfrm>
          <a:prstGeom prst="rect">
            <a:avLst/>
          </a:prstGeom>
          <a:solidFill>
            <a:srgbClr val="CC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3643313" y="1915596"/>
            <a:ext cx="1857375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Generate diverse solutions</a:t>
            </a:r>
            <a:endParaRPr lang="en-US" sz="1200"/>
          </a:p>
        </p:txBody>
      </p:sp>
      <p:sp>
        <p:nvSpPr>
          <p:cNvPr id="12" name="Text 9"/>
          <p:cNvSpPr/>
          <p:nvPr/>
        </p:nvSpPr>
        <p:spPr>
          <a:xfrm>
            <a:off x="3643313" y="2379040"/>
            <a:ext cx="1857375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Multiple perspectives led to original and innovative positioning concepts</a:t>
            </a:r>
            <a:endParaRPr lang="en-US" sz="1200"/>
          </a:p>
        </p:txBody>
      </p:sp>
      <p:sp>
        <p:nvSpPr>
          <p:cNvPr id="13" name="Shape 10"/>
          <p:cNvSpPr/>
          <p:nvPr/>
        </p:nvSpPr>
        <p:spPr>
          <a:xfrm>
            <a:off x="5952860" y="1775166"/>
            <a:ext cx="2143125" cy="1325863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6000750" y="1743075"/>
            <a:ext cx="28575" cy="1325863"/>
          </a:xfrm>
          <a:prstGeom prst="rect">
            <a:avLst/>
          </a:prstGeom>
          <a:solidFill>
            <a:srgbClr val="CC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143625" y="2007929"/>
            <a:ext cx="1689565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Rapidly refine themes</a:t>
            </a:r>
            <a:endParaRPr lang="en-US" sz="1200"/>
          </a:p>
        </p:txBody>
      </p:sp>
      <p:sp>
        <p:nvSpPr>
          <p:cNvPr id="16" name="Text 13"/>
          <p:cNvSpPr/>
          <p:nvPr/>
        </p:nvSpPr>
        <p:spPr>
          <a:xfrm>
            <a:off x="6143625" y="2271883"/>
            <a:ext cx="1857375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Focused on accessibility, business relevance, and Texas branding</a:t>
            </a:r>
            <a:endParaRPr lang="en-US" sz="1200"/>
          </a:p>
        </p:txBody>
      </p:sp>
      <p:sp>
        <p:nvSpPr>
          <p:cNvPr id="17" name="Shape 14"/>
          <p:cNvSpPr/>
          <p:nvPr/>
        </p:nvSpPr>
        <p:spPr>
          <a:xfrm>
            <a:off x="1028700" y="3512867"/>
            <a:ext cx="1428750" cy="714375"/>
          </a:xfrm>
          <a:prstGeom prst="rect">
            <a:avLst/>
          </a:prstGeom>
          <a:solidFill>
            <a:srgbClr val="66CC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1071563" y="3700863"/>
            <a:ext cx="650277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Individual Ideation</a:t>
            </a:r>
            <a:endParaRPr lang="en-US" sz="1000"/>
          </a:p>
        </p:txBody>
      </p:sp>
      <p:sp>
        <p:nvSpPr>
          <p:cNvPr id="19" name="Text 16"/>
          <p:cNvSpPr/>
          <p:nvPr/>
        </p:nvSpPr>
        <p:spPr>
          <a:xfrm>
            <a:off x="1721839" y="3623918"/>
            <a:ext cx="635598" cy="4616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(3-5 concepts each)</a:t>
            </a:r>
            <a:endParaRPr lang="en-US" sz="100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488" y="3747595"/>
            <a:ext cx="187523" cy="214313"/>
          </a:xfrm>
          <a:prstGeom prst="rect">
            <a:avLst/>
          </a:prstGeom>
        </p:spPr>
      </p:pic>
      <p:sp>
        <p:nvSpPr>
          <p:cNvPr id="21" name="Shape 17"/>
          <p:cNvSpPr/>
          <p:nvPr/>
        </p:nvSpPr>
        <p:spPr>
          <a:xfrm>
            <a:off x="3514724" y="3537360"/>
            <a:ext cx="1671637" cy="714375"/>
          </a:xfrm>
          <a:prstGeom prst="rect">
            <a:avLst/>
          </a:prstGeom>
          <a:solidFill>
            <a:srgbClr val="66CC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8"/>
          <p:cNvSpPr/>
          <p:nvPr/>
        </p:nvSpPr>
        <p:spPr>
          <a:xfrm>
            <a:off x="3929063" y="3623918"/>
            <a:ext cx="616260" cy="4616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Rotation &amp; Building</a:t>
            </a:r>
            <a:endParaRPr lang="en-US" sz="1000"/>
          </a:p>
        </p:txBody>
      </p:sp>
      <p:sp>
        <p:nvSpPr>
          <p:cNvPr id="23" name="Text 19"/>
          <p:cNvSpPr/>
          <p:nvPr/>
        </p:nvSpPr>
        <p:spPr>
          <a:xfrm>
            <a:off x="4545323" y="3623918"/>
            <a:ext cx="669615" cy="4616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</a:t>
            </a:r>
            <a:r>
              <a:rPr lang="en-US" sz="10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 to others ideas)</a:t>
            </a:r>
            <a:endParaRPr lang="en-US" sz="942"/>
          </a:p>
        </p:txBody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168" y="3798733"/>
            <a:ext cx="187523" cy="214313"/>
          </a:xfrm>
          <a:prstGeom prst="rect">
            <a:avLst/>
          </a:prstGeom>
        </p:spPr>
      </p:pic>
      <p:sp>
        <p:nvSpPr>
          <p:cNvPr id="25" name="Shape 20"/>
          <p:cNvSpPr/>
          <p:nvPr/>
        </p:nvSpPr>
        <p:spPr>
          <a:xfrm>
            <a:off x="6143625" y="3531467"/>
            <a:ext cx="1865539" cy="714375"/>
          </a:xfrm>
          <a:prstGeom prst="rect">
            <a:avLst/>
          </a:prstGeom>
          <a:solidFill>
            <a:srgbClr val="66CC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1"/>
          <p:cNvSpPr/>
          <p:nvPr/>
        </p:nvSpPr>
        <p:spPr>
          <a:xfrm>
            <a:off x="6186454" y="3695140"/>
            <a:ext cx="878765" cy="4616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Theme Identification </a:t>
            </a:r>
          </a:p>
          <a:p>
            <a:pPr marL="0" indent="0" algn="ctr">
              <a:buNone/>
            </a:pPr>
            <a:endParaRPr lang="en-US" sz="1000"/>
          </a:p>
        </p:txBody>
      </p:sp>
      <p:sp>
        <p:nvSpPr>
          <p:cNvPr id="27" name="Text 22"/>
          <p:cNvSpPr/>
          <p:nvPr/>
        </p:nvSpPr>
        <p:spPr>
          <a:xfrm>
            <a:off x="7315186" y="3695140"/>
            <a:ext cx="5970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(Find patterns)</a:t>
            </a:r>
            <a:endParaRPr lang="en-US"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0549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0291" y="282950"/>
            <a:ext cx="2769989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00" b="1">
                <a:solidFill>
                  <a:srgbClr val="C00000"/>
                </a:solidFill>
                <a:latin typeface="Noto Sans"/>
                <a:ea typeface="Noto Sans"/>
                <a:cs typeface="Noto Sans"/>
              </a:rPr>
              <a:t>3.Value Proposition Canvas</a:t>
            </a:r>
            <a:endParaRPr lang="en-US" sz="1600">
              <a:solidFill>
                <a:srgbClr val="C00000"/>
              </a:solidFill>
              <a:latin typeface="Noto Sans"/>
              <a:ea typeface="Noto Sans"/>
              <a:cs typeface="Noto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3DEFF-F322-8206-5593-5AC7F0A82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40" y="729946"/>
            <a:ext cx="7040783" cy="51148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6621"/>
            <a:ext cx="9144000" cy="61661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44526" y="355521"/>
            <a:ext cx="2854948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Outcome of Ideation Phase:</a:t>
            </a:r>
            <a:endParaRPr lang="en-US" sz="1600"/>
          </a:p>
        </p:txBody>
      </p:sp>
      <p:sp>
        <p:nvSpPr>
          <p:cNvPr id="4" name="Text 1"/>
          <p:cNvSpPr/>
          <p:nvPr/>
        </p:nvSpPr>
        <p:spPr>
          <a:xfrm>
            <a:off x="1000125" y="922079"/>
            <a:ext cx="2502288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We focused our solution around:</a:t>
            </a:r>
            <a:endParaRPr lang="en-US" sz="1200">
              <a:latin typeface="Noto Sans"/>
              <a:ea typeface="Noto Sans"/>
              <a:cs typeface="Noto Sans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07249" y="1274869"/>
            <a:ext cx="6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1350"/>
          </a:p>
        </p:txBody>
      </p:sp>
      <p:sp>
        <p:nvSpPr>
          <p:cNvPr id="6" name="Text 3"/>
          <p:cNvSpPr/>
          <p:nvPr/>
        </p:nvSpPr>
        <p:spPr>
          <a:xfrm>
            <a:off x="994048" y="1289506"/>
            <a:ext cx="2616101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Regional</a:t>
            </a:r>
            <a:r>
              <a:rPr lang="en-US" sz="12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 </a:t>
            </a:r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credibility</a:t>
            </a:r>
            <a:r>
              <a:rPr lang="en-US" sz="12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 </a:t>
            </a:r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and</a:t>
            </a:r>
            <a:r>
              <a:rPr lang="en-US" sz="12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 </a:t>
            </a:r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affordability</a:t>
            </a:r>
          </a:p>
        </p:txBody>
      </p:sp>
      <p:sp>
        <p:nvSpPr>
          <p:cNvPr id="7" name="Text 4"/>
          <p:cNvSpPr/>
          <p:nvPr/>
        </p:nvSpPr>
        <p:spPr>
          <a:xfrm>
            <a:off x="1107249" y="1639201"/>
            <a:ext cx="6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1350"/>
          </a:p>
        </p:txBody>
      </p:sp>
      <p:sp>
        <p:nvSpPr>
          <p:cNvPr id="8" name="Text 5"/>
          <p:cNvSpPr/>
          <p:nvPr/>
        </p:nvSpPr>
        <p:spPr>
          <a:xfrm>
            <a:off x="994048" y="1592041"/>
            <a:ext cx="2254356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Business-first</a:t>
            </a:r>
            <a:r>
              <a:rPr lang="en-US" sz="12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 </a:t>
            </a:r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AI</a:t>
            </a:r>
            <a:r>
              <a:rPr lang="en-US" sz="12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 </a:t>
            </a:r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education</a:t>
            </a:r>
          </a:p>
        </p:txBody>
      </p:sp>
      <p:sp>
        <p:nvSpPr>
          <p:cNvPr id="9" name="Text 6"/>
          <p:cNvSpPr/>
          <p:nvPr/>
        </p:nvSpPr>
        <p:spPr>
          <a:xfrm>
            <a:off x="1107249" y="2003532"/>
            <a:ext cx="6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1350"/>
          </a:p>
        </p:txBody>
      </p:sp>
      <p:sp>
        <p:nvSpPr>
          <p:cNvPr id="10" name="Text 7"/>
          <p:cNvSpPr/>
          <p:nvPr/>
        </p:nvSpPr>
        <p:spPr>
          <a:xfrm>
            <a:off x="994048" y="1992441"/>
            <a:ext cx="2797241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Flexible</a:t>
            </a:r>
            <a:r>
              <a:rPr lang="en-US" sz="12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 </a:t>
            </a:r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delivery</a:t>
            </a:r>
            <a:r>
              <a:rPr lang="en-US" sz="12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 </a:t>
            </a:r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for busy professionals</a:t>
            </a:r>
          </a:p>
        </p:txBody>
      </p:sp>
      <p:sp>
        <p:nvSpPr>
          <p:cNvPr id="11" name="Text 8"/>
          <p:cNvSpPr/>
          <p:nvPr/>
        </p:nvSpPr>
        <p:spPr>
          <a:xfrm>
            <a:off x="994048" y="2385596"/>
            <a:ext cx="3487164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These ideas became the basis for:</a:t>
            </a:r>
            <a:endParaRPr lang="en-US" sz="1200">
              <a:latin typeface="Noto Sans"/>
              <a:ea typeface="Noto Sans"/>
              <a:cs typeface="Noto San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107249" y="3196538"/>
            <a:ext cx="6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1350"/>
          </a:p>
        </p:txBody>
      </p:sp>
      <p:sp>
        <p:nvSpPr>
          <p:cNvPr id="13" name="Text 10"/>
          <p:cNvSpPr/>
          <p:nvPr/>
        </p:nvSpPr>
        <p:spPr>
          <a:xfrm>
            <a:off x="994048" y="2736332"/>
            <a:ext cx="891270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Our taglines</a:t>
            </a:r>
            <a:endParaRPr lang="en-US" sz="1200">
              <a:latin typeface="Noto Sans"/>
              <a:ea typeface="Noto Sans"/>
              <a:cs typeface="Noto San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107249" y="3560869"/>
            <a:ext cx="6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1350"/>
          </a:p>
        </p:txBody>
      </p:sp>
      <p:sp>
        <p:nvSpPr>
          <p:cNvPr id="15" name="Text 12"/>
          <p:cNvSpPr/>
          <p:nvPr/>
        </p:nvSpPr>
        <p:spPr>
          <a:xfrm>
            <a:off x="976699" y="3044460"/>
            <a:ext cx="1744067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Landing page prototype</a:t>
            </a:r>
            <a:endParaRPr lang="en-US" sz="1200">
              <a:latin typeface="Noto Sans"/>
              <a:ea typeface="Noto Sans"/>
              <a:cs typeface="Noto Sans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107249" y="3925201"/>
            <a:ext cx="6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1350"/>
          </a:p>
        </p:txBody>
      </p:sp>
      <p:sp>
        <p:nvSpPr>
          <p:cNvPr id="17" name="Text 14"/>
          <p:cNvSpPr/>
          <p:nvPr/>
        </p:nvSpPr>
        <p:spPr>
          <a:xfrm>
            <a:off x="994048" y="3402382"/>
            <a:ext cx="1772921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Landing page wireframe</a:t>
            </a:r>
            <a:endParaRPr lang="en-US" sz="1200" b="1">
              <a:solidFill>
                <a:srgbClr val="C00000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976699" y="3781986"/>
            <a:ext cx="7032486" cy="472247"/>
          </a:xfrm>
          <a:prstGeom prst="rect">
            <a:avLst/>
          </a:prstGeom>
          <a:solidFill>
            <a:srgbClr val="EEEEEE"/>
          </a:solidFill>
          <a:ln w="198">
            <a:solidFill>
              <a:srgbClr val="CC0000"/>
            </a:solidFill>
            <a:prstDash val="solid"/>
          </a:ln>
        </p:spPr>
        <p:txBody>
          <a:bodyPr lIns="91440" tIns="45720" rIns="91440" bIns="45720" anchor="t"/>
          <a:lstStyle/>
          <a:p>
            <a:r>
              <a:rPr lang="en-US" sz="1200" b="1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McCoy's strategic position: "The most accessible, applied AI business program in Texas." </a:t>
            </a:r>
            <a:endParaRPr lang="en-US" sz="1200">
              <a:latin typeface="Noto Sans"/>
              <a:ea typeface="Noto Sans"/>
              <a:cs typeface="Noto Sans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95068" y="4954028"/>
            <a:ext cx="6929732" cy="528093"/>
          </a:xfrm>
          <a:prstGeom prst="rect">
            <a:avLst/>
          </a:prstGeom>
          <a:noFill/>
          <a:ln/>
        </p:spPr>
        <p:txBody>
          <a:bodyPr wrap="square" lIns="170053" tIns="170053" rIns="170053" bIns="170053" rtlCol="0" anchor="ctr">
            <a:spAutoFit/>
          </a:bodyPr>
          <a:lstStyle/>
          <a:p>
            <a:pPr marL="0" indent="0" algn="ctr">
              <a:buNone/>
            </a:pPr>
            <a:endParaRPr lang="en-US" sz="1200" b="1">
              <a:solidFill>
                <a:srgbClr val="003366"/>
              </a:solidFill>
              <a:latin typeface="Noto Sans"/>
              <a:ea typeface="Noto Sans"/>
              <a:cs typeface="No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44050" y="265374"/>
            <a:ext cx="2527936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Prototype Development</a:t>
            </a:r>
            <a:endParaRPr lang="en-US" sz="1600"/>
          </a:p>
        </p:txBody>
      </p:sp>
      <p:sp>
        <p:nvSpPr>
          <p:cNvPr id="4" name="Text 1"/>
          <p:cNvSpPr/>
          <p:nvPr/>
        </p:nvSpPr>
        <p:spPr>
          <a:xfrm>
            <a:off x="711293" y="823145"/>
            <a:ext cx="6174767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 developed multiple low-fidelity prototypes to visualize McCoy's market identity.</a:t>
            </a:r>
            <a:endParaRPr lang="en-US" sz="1200"/>
          </a:p>
        </p:txBody>
      </p:sp>
      <p:sp>
        <p:nvSpPr>
          <p:cNvPr id="7" name="Text 4"/>
          <p:cNvSpPr/>
          <p:nvPr/>
        </p:nvSpPr>
        <p:spPr>
          <a:xfrm>
            <a:off x="668011" y="1242052"/>
            <a:ext cx="771045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1.Taglines</a:t>
            </a:r>
            <a:endParaRPr lang="en-US" sz="1200">
              <a:ea typeface="Calibri"/>
              <a:cs typeface="Calibri"/>
            </a:endParaRPr>
          </a:p>
        </p:txBody>
      </p:sp>
      <p:sp>
        <p:nvSpPr>
          <p:cNvPr id="8" name="Text 5"/>
          <p:cNvSpPr/>
          <p:nvPr/>
        </p:nvSpPr>
        <p:spPr>
          <a:xfrm>
            <a:off x="711293" y="1539906"/>
            <a:ext cx="666849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Purpose</a:t>
            </a:r>
            <a:r>
              <a:rPr lang="en-US" sz="942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  <a:endParaRPr lang="en-US" sz="942"/>
          </a:p>
        </p:txBody>
      </p:sp>
      <p:sp>
        <p:nvSpPr>
          <p:cNvPr id="9" name="Text 6"/>
          <p:cNvSpPr/>
          <p:nvPr/>
        </p:nvSpPr>
        <p:spPr>
          <a:xfrm>
            <a:off x="694653" y="1826024"/>
            <a:ext cx="6969857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communicate the core value of the program in a memorable, emotional, and strategic way </a:t>
            </a:r>
            <a:endParaRPr lang="en-US" sz="1200"/>
          </a:p>
        </p:txBody>
      </p:sp>
      <p:sp>
        <p:nvSpPr>
          <p:cNvPr id="10" name="Text 7"/>
          <p:cNvSpPr/>
          <p:nvPr/>
        </p:nvSpPr>
        <p:spPr>
          <a:xfrm>
            <a:off x="1102426" y="2295665"/>
            <a:ext cx="65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942"/>
          </a:p>
        </p:txBody>
      </p:sp>
      <p:sp>
        <p:nvSpPr>
          <p:cNvPr id="11" name="Text 8"/>
          <p:cNvSpPr/>
          <p:nvPr/>
        </p:nvSpPr>
        <p:spPr>
          <a:xfrm>
            <a:off x="2654475" y="2310688"/>
            <a:ext cx="32060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942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942"/>
          </a:p>
        </p:txBody>
      </p:sp>
      <p:sp>
        <p:nvSpPr>
          <p:cNvPr id="12" name="Text 9"/>
          <p:cNvSpPr/>
          <p:nvPr/>
        </p:nvSpPr>
        <p:spPr>
          <a:xfrm>
            <a:off x="4045045" y="2304594"/>
            <a:ext cx="65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endParaRPr lang="en-US" sz="942"/>
          </a:p>
        </p:txBody>
      </p:sp>
      <p:sp>
        <p:nvSpPr>
          <p:cNvPr id="13" name="Text 10"/>
          <p:cNvSpPr/>
          <p:nvPr/>
        </p:nvSpPr>
        <p:spPr>
          <a:xfrm>
            <a:off x="6214981" y="2223177"/>
            <a:ext cx="445780" cy="14497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endParaRPr lang="en-US" sz="942"/>
          </a:p>
        </p:txBody>
      </p:sp>
      <p:sp>
        <p:nvSpPr>
          <p:cNvPr id="14" name="Text 11"/>
          <p:cNvSpPr/>
          <p:nvPr/>
        </p:nvSpPr>
        <p:spPr>
          <a:xfrm>
            <a:off x="711293" y="2165341"/>
            <a:ext cx="119904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it matters:</a:t>
            </a:r>
            <a:endParaRPr lang="en-US" sz="1200"/>
          </a:p>
        </p:txBody>
      </p:sp>
      <p:sp>
        <p:nvSpPr>
          <p:cNvPr id="15" name="Text 12"/>
          <p:cNvSpPr/>
          <p:nvPr/>
        </p:nvSpPr>
        <p:spPr>
          <a:xfrm>
            <a:off x="694653" y="2449570"/>
            <a:ext cx="3444854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Taglines create instant recall and brand identity</a:t>
            </a:r>
            <a:endParaRPr lang="en-US" sz="1200"/>
          </a:p>
        </p:txBody>
      </p:sp>
      <p:sp>
        <p:nvSpPr>
          <p:cNvPr id="16" name="Text 13"/>
          <p:cNvSpPr/>
          <p:nvPr/>
        </p:nvSpPr>
        <p:spPr>
          <a:xfrm>
            <a:off x="711293" y="2727451"/>
            <a:ext cx="364362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Helps differentiate McCoy from other AI programs</a:t>
            </a:r>
            <a:endParaRPr lang="en-US" sz="1200"/>
          </a:p>
        </p:txBody>
      </p:sp>
      <p:sp>
        <p:nvSpPr>
          <p:cNvPr id="17" name="Text 14"/>
          <p:cNvSpPr/>
          <p:nvPr/>
        </p:nvSpPr>
        <p:spPr>
          <a:xfrm>
            <a:off x="717413" y="3028927"/>
            <a:ext cx="3693319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Sets the tone for marketing materials and websites</a:t>
            </a:r>
            <a:endParaRPr lang="en-US" sz="1200"/>
          </a:p>
        </p:txBody>
      </p:sp>
      <p:sp>
        <p:nvSpPr>
          <p:cNvPr id="18" name="Text 15"/>
          <p:cNvSpPr/>
          <p:nvPr/>
        </p:nvSpPr>
        <p:spPr>
          <a:xfrm>
            <a:off x="711293" y="3340241"/>
            <a:ext cx="782265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Examples:</a:t>
            </a:r>
            <a:endParaRPr lang="en-US" sz="1200"/>
          </a:p>
        </p:txBody>
      </p:sp>
      <p:sp>
        <p:nvSpPr>
          <p:cNvPr id="19" name="Text 16"/>
          <p:cNvSpPr/>
          <p:nvPr/>
        </p:nvSpPr>
        <p:spPr>
          <a:xfrm>
            <a:off x="694653" y="3651555"/>
            <a:ext cx="5902257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942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</a:t>
            </a: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for Business. Applied to You." → Focuses on personalization and practicality</a:t>
            </a:r>
            <a:endParaRPr lang="en-US" sz="1200"/>
          </a:p>
        </p:txBody>
      </p:sp>
      <p:sp>
        <p:nvSpPr>
          <p:cNvPr id="20" name="Text 17"/>
          <p:cNvSpPr/>
          <p:nvPr/>
        </p:nvSpPr>
        <p:spPr>
          <a:xfrm>
            <a:off x="689641" y="3953031"/>
            <a:ext cx="5724324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"Business Ready. AI Smart." → Emphasizes dual strengths in business and AI</a:t>
            </a:r>
            <a:endParaRPr lang="en-US" sz="1200"/>
          </a:p>
        </p:txBody>
      </p:sp>
      <p:sp>
        <p:nvSpPr>
          <p:cNvPr id="21" name="Text 18"/>
          <p:cNvSpPr/>
          <p:nvPr/>
        </p:nvSpPr>
        <p:spPr>
          <a:xfrm>
            <a:off x="692793" y="4254507"/>
            <a:ext cx="593912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"Real AI. Real Business. Real Texas." → Adds local/regional identity to credibility</a:t>
            </a:r>
            <a:endParaRPr lang="en-US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6"/>
            <a:ext cx="9144000" cy="52935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80651" y="525719"/>
            <a:ext cx="170078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b="1">
                <a:solidFill>
                  <a:srgbClr val="C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 Program One-Pager</a:t>
            </a:r>
            <a:endParaRPr lang="en-US" sz="1200">
              <a:solidFill>
                <a:srgbClr val="C0000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1142967" y="914657"/>
            <a:ext cx="65" cy="2423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1575"/>
          </a:p>
        </p:txBody>
      </p:sp>
      <p:sp>
        <p:nvSpPr>
          <p:cNvPr id="5" name="Text 2"/>
          <p:cNvSpPr/>
          <p:nvPr/>
        </p:nvSpPr>
        <p:spPr>
          <a:xfrm>
            <a:off x="1316987" y="936559"/>
            <a:ext cx="678071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Purpose:</a:t>
            </a:r>
            <a:endParaRPr lang="en-US" sz="1200"/>
          </a:p>
        </p:txBody>
      </p:sp>
      <p:sp>
        <p:nvSpPr>
          <p:cNvPr id="6" name="Text 3"/>
          <p:cNvSpPr/>
          <p:nvPr/>
        </p:nvSpPr>
        <p:spPr>
          <a:xfrm>
            <a:off x="1323110" y="1186806"/>
            <a:ext cx="6488956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give a quick, clear, and visual summary of the program - like a brochure that informs a</a:t>
            </a:r>
          </a:p>
          <a:p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convinces in one page.</a:t>
            </a:r>
            <a:endParaRPr lang="en-US" sz="1200"/>
          </a:p>
        </p:txBody>
      </p:sp>
      <p:sp>
        <p:nvSpPr>
          <p:cNvPr id="7" name="Text 4"/>
          <p:cNvSpPr/>
          <p:nvPr/>
        </p:nvSpPr>
        <p:spPr>
          <a:xfrm>
            <a:off x="2054135" y="1275949"/>
            <a:ext cx="6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046"/>
          </a:p>
        </p:txBody>
      </p:sp>
      <p:sp>
        <p:nvSpPr>
          <p:cNvPr id="8" name="Text 5"/>
          <p:cNvSpPr/>
          <p:nvPr/>
        </p:nvSpPr>
        <p:spPr>
          <a:xfrm>
            <a:off x="4283822" y="1275949"/>
            <a:ext cx="3526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1046"/>
          </a:p>
        </p:txBody>
      </p:sp>
      <p:sp>
        <p:nvSpPr>
          <p:cNvPr id="9" name="Text 6"/>
          <p:cNvSpPr/>
          <p:nvPr/>
        </p:nvSpPr>
        <p:spPr>
          <a:xfrm>
            <a:off x="1428750" y="1490261"/>
            <a:ext cx="7053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</a:t>
            </a:r>
            <a:endParaRPr lang="en-US" sz="1046"/>
          </a:p>
        </p:txBody>
      </p:sp>
      <p:sp>
        <p:nvSpPr>
          <p:cNvPr id="10" name="Text 7"/>
          <p:cNvSpPr/>
          <p:nvPr/>
        </p:nvSpPr>
        <p:spPr>
          <a:xfrm>
            <a:off x="1142967" y="1921926"/>
            <a:ext cx="65" cy="2423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1575"/>
          </a:p>
        </p:txBody>
      </p:sp>
      <p:sp>
        <p:nvSpPr>
          <p:cNvPr id="11" name="Text 8"/>
          <p:cNvSpPr/>
          <p:nvPr/>
        </p:nvSpPr>
        <p:spPr>
          <a:xfrm>
            <a:off x="1316987" y="1914397"/>
            <a:ext cx="1397819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4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it matters:</a:t>
            </a:r>
            <a:endParaRPr lang="en-US" sz="1400"/>
          </a:p>
        </p:txBody>
      </p:sp>
      <p:sp>
        <p:nvSpPr>
          <p:cNvPr id="12" name="Shape 9"/>
          <p:cNvSpPr/>
          <p:nvPr/>
        </p:nvSpPr>
        <p:spPr>
          <a:xfrm>
            <a:off x="1321593" y="2311002"/>
            <a:ext cx="2014538" cy="1107281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1428750" y="2293144"/>
            <a:ext cx="28575" cy="1107281"/>
          </a:xfrm>
          <a:prstGeom prst="rect">
            <a:avLst/>
          </a:prstGeom>
          <a:solidFill>
            <a:srgbClr val="CC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535906" y="2415123"/>
            <a:ext cx="947375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Accessibility</a:t>
            </a:r>
            <a:endParaRPr lang="en-US" sz="1200"/>
          </a:p>
        </p:txBody>
      </p:sp>
      <p:sp>
        <p:nvSpPr>
          <p:cNvPr id="15" name="Text 12"/>
          <p:cNvSpPr/>
          <p:nvPr/>
        </p:nvSpPr>
        <p:spPr>
          <a:xfrm>
            <a:off x="1535906" y="2679977"/>
            <a:ext cx="1800225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Useful for recruiters, students, and advisors</a:t>
            </a:r>
            <a:endParaRPr lang="en-US" sz="1200"/>
          </a:p>
        </p:txBody>
      </p:sp>
      <p:sp>
        <p:nvSpPr>
          <p:cNvPr id="16" name="Shape 13"/>
          <p:cNvSpPr/>
          <p:nvPr/>
        </p:nvSpPr>
        <p:spPr>
          <a:xfrm>
            <a:off x="3779044" y="2293144"/>
            <a:ext cx="2014538" cy="1107281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3779044" y="2293144"/>
            <a:ext cx="28575" cy="1107281"/>
          </a:xfrm>
          <a:prstGeom prst="rect">
            <a:avLst/>
          </a:prstGeom>
          <a:solidFill>
            <a:srgbClr val="CC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3886200" y="2415123"/>
            <a:ext cx="92653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Shareability</a:t>
            </a:r>
            <a:endParaRPr lang="en-US" sz="1200"/>
          </a:p>
        </p:txBody>
      </p:sp>
      <p:sp>
        <p:nvSpPr>
          <p:cNvPr id="19" name="Text 16"/>
          <p:cNvSpPr/>
          <p:nvPr/>
        </p:nvSpPr>
        <p:spPr>
          <a:xfrm>
            <a:off x="3886200" y="2679977"/>
            <a:ext cx="1800225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Easy to share digitally or in meetings</a:t>
            </a:r>
            <a:endParaRPr lang="en-US" sz="1200"/>
          </a:p>
        </p:txBody>
      </p:sp>
      <p:sp>
        <p:nvSpPr>
          <p:cNvPr id="20" name="Shape 17"/>
          <p:cNvSpPr/>
          <p:nvPr/>
        </p:nvSpPr>
        <p:spPr>
          <a:xfrm>
            <a:off x="5999536" y="2301619"/>
            <a:ext cx="2014538" cy="1107281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6129338" y="2293144"/>
            <a:ext cx="28575" cy="1107281"/>
          </a:xfrm>
          <a:prstGeom prst="rect">
            <a:avLst/>
          </a:prstGeom>
          <a:solidFill>
            <a:srgbClr val="CC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6236494" y="2415123"/>
            <a:ext cx="509755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Clarity</a:t>
            </a:r>
            <a:endParaRPr lang="en-US" sz="1200"/>
          </a:p>
        </p:txBody>
      </p:sp>
      <p:sp>
        <p:nvSpPr>
          <p:cNvPr id="23" name="Text 20"/>
          <p:cNvSpPr/>
          <p:nvPr/>
        </p:nvSpPr>
        <p:spPr>
          <a:xfrm>
            <a:off x="6236494" y="2694801"/>
            <a:ext cx="1800225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Makes complex program elements easy to understand</a:t>
            </a:r>
            <a:endParaRPr lang="en-US" sz="1200"/>
          </a:p>
        </p:txBody>
      </p:sp>
      <p:sp>
        <p:nvSpPr>
          <p:cNvPr id="24" name="Text 21"/>
          <p:cNvSpPr/>
          <p:nvPr/>
        </p:nvSpPr>
        <p:spPr>
          <a:xfrm>
            <a:off x="1142967" y="3643570"/>
            <a:ext cx="65" cy="2423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1575"/>
          </a:p>
        </p:txBody>
      </p:sp>
      <p:sp>
        <p:nvSpPr>
          <p:cNvPr id="25" name="Text 22"/>
          <p:cNvSpPr/>
          <p:nvPr/>
        </p:nvSpPr>
        <p:spPr>
          <a:xfrm>
            <a:off x="1316987" y="3689978"/>
            <a:ext cx="1083630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Elements:</a:t>
            </a:r>
            <a:endParaRPr lang="en-US" sz="1200"/>
          </a:p>
        </p:txBody>
      </p:sp>
      <p:sp>
        <p:nvSpPr>
          <p:cNvPr id="26" name="Text 23"/>
          <p:cNvSpPr/>
          <p:nvPr/>
        </p:nvSpPr>
        <p:spPr>
          <a:xfrm>
            <a:off x="1316832" y="3979531"/>
            <a:ext cx="3372718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 overview with clear value proposition</a:t>
            </a:r>
            <a:endParaRPr lang="en-US" sz="1200"/>
          </a:p>
        </p:txBody>
      </p:sp>
      <p:sp>
        <p:nvSpPr>
          <p:cNvPr id="27" name="Text 24"/>
          <p:cNvSpPr/>
          <p:nvPr/>
        </p:nvSpPr>
        <p:spPr>
          <a:xfrm>
            <a:off x="1316832" y="4286984"/>
            <a:ext cx="3375924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Visual representation of the 4-pillar curriculum</a:t>
            </a:r>
            <a:endParaRPr lang="en-US" sz="1200"/>
          </a:p>
        </p:txBody>
      </p:sp>
      <p:sp>
        <p:nvSpPr>
          <p:cNvPr id="28" name="Text 25"/>
          <p:cNvSpPr/>
          <p:nvPr/>
        </p:nvSpPr>
        <p:spPr>
          <a:xfrm>
            <a:off x="1323076" y="4581973"/>
            <a:ext cx="2978379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differentiators highlighted with icons</a:t>
            </a:r>
            <a:endParaRPr lang="en-US" sz="1200"/>
          </a:p>
        </p:txBody>
      </p:sp>
      <p:sp>
        <p:nvSpPr>
          <p:cNvPr id="29" name="Text 26"/>
          <p:cNvSpPr/>
          <p:nvPr/>
        </p:nvSpPr>
        <p:spPr>
          <a:xfrm>
            <a:off x="1341325" y="4847466"/>
            <a:ext cx="4127733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Contact information and next steps for interested parties</a:t>
            </a:r>
            <a:endParaRPr lang="en-US"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oster with text on it&#10;&#10;AI-generated content may be incorrect.">
            <a:extLst>
              <a:ext uri="{FF2B5EF4-FFF2-40B4-BE49-F238E27FC236}">
                <a16:creationId xmlns:a16="http://schemas.microsoft.com/office/drawing/2014/main" id="{FBBD3F75-0907-6CDC-008D-D4A760F7E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877" y="335641"/>
            <a:ext cx="2789015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30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604" y="-38064"/>
            <a:ext cx="10243334" cy="54956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3246" y="959440"/>
            <a:ext cx="2112758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00" b="1">
                <a:solidFill>
                  <a:srgbClr val="C00000"/>
                </a:solidFill>
                <a:latin typeface="Noto Sans"/>
                <a:ea typeface="Noto Sans"/>
                <a:cs typeface="Noto Sans"/>
              </a:rPr>
              <a:t>3.  Landing Page Wireframe</a:t>
            </a:r>
            <a:endParaRPr lang="en-US" sz="1200">
              <a:solidFill>
                <a:srgbClr val="C00000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4" name="Text 1"/>
          <p:cNvSpPr/>
          <p:nvPr/>
        </p:nvSpPr>
        <p:spPr>
          <a:xfrm>
            <a:off x="465975" y="1346743"/>
            <a:ext cx="684483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Purpose</a:t>
            </a:r>
            <a:r>
              <a:rPr lang="en-US" sz="135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  <a:endParaRPr lang="en-US" sz="1350"/>
          </a:p>
        </p:txBody>
      </p:sp>
      <p:sp>
        <p:nvSpPr>
          <p:cNvPr id="5" name="Text 2"/>
          <p:cNvSpPr/>
          <p:nvPr/>
        </p:nvSpPr>
        <p:spPr>
          <a:xfrm>
            <a:off x="465975" y="1667063"/>
            <a:ext cx="323325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visualize what the actual website page for</a:t>
            </a:r>
          </a:p>
          <a:p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McCoy’s program might look like. </a:t>
            </a:r>
            <a:endParaRPr lang="en-US" sz="1200"/>
          </a:p>
        </p:txBody>
      </p:sp>
      <p:sp>
        <p:nvSpPr>
          <p:cNvPr id="6" name="Text 3"/>
          <p:cNvSpPr/>
          <p:nvPr/>
        </p:nvSpPr>
        <p:spPr>
          <a:xfrm>
            <a:off x="1060220" y="1959615"/>
            <a:ext cx="32060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CC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942">
              <a:solidFill>
                <a:srgbClr val="003366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259965" y="1959615"/>
            <a:ext cx="760218" cy="14497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942"/>
          </a:p>
        </p:txBody>
      </p:sp>
      <p:sp>
        <p:nvSpPr>
          <p:cNvPr id="8" name="Text 5"/>
          <p:cNvSpPr/>
          <p:nvPr/>
        </p:nvSpPr>
        <p:spPr>
          <a:xfrm>
            <a:off x="863782" y="2213663"/>
            <a:ext cx="32060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942"/>
          </a:p>
        </p:txBody>
      </p:sp>
      <p:sp>
        <p:nvSpPr>
          <p:cNvPr id="9" name="Text 6"/>
          <p:cNvSpPr/>
          <p:nvPr/>
        </p:nvSpPr>
        <p:spPr>
          <a:xfrm>
            <a:off x="460697" y="2187272"/>
            <a:ext cx="119904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it matters:</a:t>
            </a:r>
            <a:endParaRPr lang="en-US" sz="1200"/>
          </a:p>
        </p:txBody>
      </p:sp>
      <p:sp>
        <p:nvSpPr>
          <p:cNvPr id="10" name="Text 7"/>
          <p:cNvSpPr/>
          <p:nvPr/>
        </p:nvSpPr>
        <p:spPr>
          <a:xfrm>
            <a:off x="468442" y="2525109"/>
            <a:ext cx="2926146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Helps stakeholders imagine   implementation</a:t>
            </a:r>
            <a:endParaRPr lang="en-US" sz="1200"/>
          </a:p>
        </p:txBody>
      </p:sp>
      <p:sp>
        <p:nvSpPr>
          <p:cNvPr id="11" name="Text 8"/>
          <p:cNvSpPr/>
          <p:nvPr/>
        </p:nvSpPr>
        <p:spPr>
          <a:xfrm>
            <a:off x="463614" y="3039894"/>
            <a:ext cx="2327560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Guides future web development</a:t>
            </a:r>
            <a:endParaRPr lang="en-US" sz="1200"/>
          </a:p>
        </p:txBody>
      </p:sp>
      <p:sp>
        <p:nvSpPr>
          <p:cNvPr id="12" name="Text 9"/>
          <p:cNvSpPr/>
          <p:nvPr/>
        </p:nvSpPr>
        <p:spPr>
          <a:xfrm>
            <a:off x="463796" y="3454322"/>
            <a:ext cx="346729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Shows storytelling and visuals working together</a:t>
            </a:r>
            <a:endParaRPr lang="en-US" sz="1200"/>
          </a:p>
        </p:txBody>
      </p:sp>
      <p:sp>
        <p:nvSpPr>
          <p:cNvPr id="15" name="Shape 12"/>
          <p:cNvSpPr/>
          <p:nvPr/>
        </p:nvSpPr>
        <p:spPr>
          <a:xfrm>
            <a:off x="4929188" y="957263"/>
            <a:ext cx="571500" cy="21431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6715125" y="992981"/>
            <a:ext cx="357188" cy="1428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7143750" y="992981"/>
            <a:ext cx="357188" cy="1428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7"/>
          <p:cNvSpPr/>
          <p:nvPr/>
        </p:nvSpPr>
        <p:spPr>
          <a:xfrm>
            <a:off x="7572375" y="992981"/>
            <a:ext cx="357188" cy="1428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4893469" y="1421606"/>
            <a:ext cx="1474459" cy="178594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0"/>
          <p:cNvSpPr/>
          <p:nvPr/>
        </p:nvSpPr>
        <p:spPr>
          <a:xfrm>
            <a:off x="4893469" y="1671638"/>
            <a:ext cx="1658773" cy="35718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6890147" y="1909072"/>
            <a:ext cx="1075134" cy="966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628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</a:t>
            </a:r>
            <a:endParaRPr lang="en-US" sz="628"/>
          </a:p>
        </p:txBody>
      </p:sp>
      <p:sp>
        <p:nvSpPr>
          <p:cNvPr id="28" name="Shape 25"/>
          <p:cNvSpPr/>
          <p:nvPr/>
        </p:nvSpPr>
        <p:spPr>
          <a:xfrm>
            <a:off x="4857750" y="2743200"/>
            <a:ext cx="214313" cy="214313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6"/>
          <p:cNvSpPr/>
          <p:nvPr/>
        </p:nvSpPr>
        <p:spPr>
          <a:xfrm>
            <a:off x="4857750" y="2993231"/>
            <a:ext cx="723891" cy="10715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7"/>
          <p:cNvSpPr/>
          <p:nvPr/>
        </p:nvSpPr>
        <p:spPr>
          <a:xfrm>
            <a:off x="4857750" y="3136106"/>
            <a:ext cx="814388" cy="178594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29"/>
          <p:cNvSpPr/>
          <p:nvPr/>
        </p:nvSpPr>
        <p:spPr>
          <a:xfrm>
            <a:off x="5976947" y="2743200"/>
            <a:ext cx="214313" cy="214313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0"/>
          <p:cNvSpPr/>
          <p:nvPr/>
        </p:nvSpPr>
        <p:spPr>
          <a:xfrm>
            <a:off x="5976947" y="2993231"/>
            <a:ext cx="723891" cy="10715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1"/>
          <p:cNvSpPr/>
          <p:nvPr/>
        </p:nvSpPr>
        <p:spPr>
          <a:xfrm>
            <a:off x="5976947" y="3136106"/>
            <a:ext cx="814388" cy="178594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3"/>
          <p:cNvSpPr/>
          <p:nvPr/>
        </p:nvSpPr>
        <p:spPr>
          <a:xfrm>
            <a:off x="7096144" y="2743200"/>
            <a:ext cx="214313" cy="214313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4"/>
          <p:cNvSpPr/>
          <p:nvPr/>
        </p:nvSpPr>
        <p:spPr>
          <a:xfrm>
            <a:off x="7096144" y="2993231"/>
            <a:ext cx="723891" cy="10715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5"/>
          <p:cNvSpPr/>
          <p:nvPr/>
        </p:nvSpPr>
        <p:spPr>
          <a:xfrm>
            <a:off x="7096144" y="3136106"/>
            <a:ext cx="814388" cy="178594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37"/>
          <p:cNvSpPr/>
          <p:nvPr/>
        </p:nvSpPr>
        <p:spPr>
          <a:xfrm>
            <a:off x="5014913" y="3636169"/>
            <a:ext cx="1971675" cy="21431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5" name="Picture 44" descr="A screenshot of a website&#10;&#10;Description automatically generated">
            <a:extLst>
              <a:ext uri="{FF2B5EF4-FFF2-40B4-BE49-F238E27FC236}">
                <a16:creationId xmlns:a16="http://schemas.microsoft.com/office/drawing/2014/main" id="{A77711D4-2B9E-0785-C8D5-ECD0DE451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057" y="995854"/>
            <a:ext cx="4854179" cy="32361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3955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97822" y="567434"/>
            <a:ext cx="4150174" cy="39369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Introduction &amp; Project Overview</a:t>
            </a:r>
          </a:p>
        </p:txBody>
      </p:sp>
      <p:sp>
        <p:nvSpPr>
          <p:cNvPr id="4" name="Text 1"/>
          <p:cNvSpPr/>
          <p:nvPr/>
        </p:nvSpPr>
        <p:spPr>
          <a:xfrm>
            <a:off x="428625" y="1391811"/>
            <a:ext cx="1593385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Project Context</a:t>
            </a:r>
          </a:p>
        </p:txBody>
      </p:sp>
      <p:sp>
        <p:nvSpPr>
          <p:cNvPr id="5" name="Text 2"/>
          <p:cNvSpPr/>
          <p:nvPr/>
        </p:nvSpPr>
        <p:spPr>
          <a:xfrm>
            <a:off x="425900" y="1795419"/>
            <a:ext cx="3982245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Understand McCoy’s position in the AI education landscape</a:t>
            </a:r>
          </a:p>
          <a:p>
            <a:endParaRPr lang="en-US" sz="1200">
              <a:ea typeface="Calibri"/>
              <a:cs typeface="Calibri"/>
            </a:endParaRPr>
          </a:p>
        </p:txBody>
      </p:sp>
      <p:sp>
        <p:nvSpPr>
          <p:cNvPr id="7" name="Text 4"/>
          <p:cNvSpPr/>
          <p:nvPr/>
        </p:nvSpPr>
        <p:spPr>
          <a:xfrm>
            <a:off x="428625" y="2454414"/>
            <a:ext cx="891270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Program</a:t>
            </a:r>
          </a:p>
        </p:txBody>
      </p:sp>
      <p:sp>
        <p:nvSpPr>
          <p:cNvPr id="8" name="Text 5"/>
          <p:cNvSpPr/>
          <p:nvPr/>
        </p:nvSpPr>
        <p:spPr>
          <a:xfrm>
            <a:off x="428625" y="3323145"/>
            <a:ext cx="1364156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Key Question</a:t>
            </a:r>
          </a:p>
        </p:txBody>
      </p:sp>
      <p:sp>
        <p:nvSpPr>
          <p:cNvPr id="10" name="Text 6"/>
          <p:cNvSpPr/>
          <p:nvPr/>
        </p:nvSpPr>
        <p:spPr>
          <a:xfrm>
            <a:off x="422367" y="3769898"/>
            <a:ext cx="4011409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How McCoy school could position, this new program in a way that attracts and retains graduate students in today’s competitive market?</a:t>
            </a:r>
          </a:p>
          <a:p>
            <a:endParaRPr lang="en-US" sz="1200">
              <a:solidFill>
                <a:srgbClr val="003366"/>
              </a:solidFill>
              <a:latin typeface="Noto Sans"/>
              <a:ea typeface="Noto Sans"/>
              <a:cs typeface="Noto Sans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462" y="1510721"/>
            <a:ext cx="3571875" cy="2857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DDB5CC-92BA-035A-1BB4-2CAC0072A63C}"/>
              </a:ext>
            </a:extLst>
          </p:cNvPr>
          <p:cNvSpPr txBox="1"/>
          <p:nvPr/>
        </p:nvSpPr>
        <p:spPr>
          <a:xfrm>
            <a:off x="314663" y="2801980"/>
            <a:ext cx="4614952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>
              <a:buNone/>
            </a:pPr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12-credit 'X + Applied AI' enhancement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83894-6B0D-D209-4A8E-2303293C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403412"/>
            <a:ext cx="3587773" cy="1457107"/>
          </a:xfrm>
        </p:spPr>
        <p:txBody>
          <a:bodyPr lIns="91440" tIns="45720" rIns="91440" bIns="4572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CA" sz="16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Testing &amp; Feedback</a:t>
            </a:r>
            <a:br>
              <a:rPr lang="en-CA" sz="160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en-US" sz="160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FE769-8D0C-BC47-25CD-2D5A19847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2014742"/>
            <a:ext cx="3587773" cy="2575187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CA" sz="1500">
                <a:latin typeface="Noto Sans"/>
                <a:ea typeface="Noto Sans"/>
                <a:cs typeface="Noto Sans"/>
              </a:rPr>
              <a:t>We tested prototypes with:</a:t>
            </a:r>
          </a:p>
          <a:p>
            <a:pPr marL="0" indent="0">
              <a:buNone/>
              <a:tabLst>
                <a:tab pos="342900" algn="l"/>
              </a:tabLst>
            </a:pPr>
            <a:endParaRPr lang="en-CA" sz="1500">
              <a:latin typeface="Noto Sans"/>
              <a:ea typeface="Noto Sans"/>
              <a:cs typeface="Noto Sans"/>
            </a:endParaRPr>
          </a:p>
          <a:p>
            <a:pPr>
              <a:buSzPts val="1000"/>
              <a:buFont typeface="Wingdings" pitchFamily="34" charset="0"/>
              <a:buChar char="Ø"/>
              <a:tabLst>
                <a:tab pos="342900" algn="l"/>
              </a:tabLst>
            </a:pPr>
            <a:r>
              <a:rPr lang="en-CA" sz="1500">
                <a:latin typeface="Noto Sans"/>
                <a:ea typeface="Noto Sans"/>
                <a:cs typeface="Noto Sans"/>
              </a:rPr>
              <a:t>6 Graduate students</a:t>
            </a:r>
          </a:p>
          <a:p>
            <a:pPr>
              <a:buSzPts val="1000"/>
              <a:buFont typeface="Wingdings" pitchFamily="34" charset="0"/>
              <a:buChar char="Ø"/>
              <a:tabLst>
                <a:tab pos="342900" algn="l"/>
              </a:tabLst>
            </a:pPr>
            <a:r>
              <a:rPr lang="en-CA" sz="1500">
                <a:latin typeface="Noto Sans"/>
                <a:ea typeface="Noto Sans"/>
                <a:cs typeface="Noto Sans"/>
              </a:rPr>
              <a:t>3 Working Professionals</a:t>
            </a:r>
          </a:p>
          <a:p>
            <a:pPr>
              <a:buSzPts val="1000"/>
              <a:buFont typeface="Wingdings" pitchFamily="34" charset="0"/>
              <a:buChar char="Ø"/>
              <a:tabLst>
                <a:tab pos="342900" algn="l"/>
              </a:tabLst>
            </a:pPr>
            <a:r>
              <a:rPr lang="en-CA" sz="1500">
                <a:latin typeface="Noto Sans"/>
                <a:ea typeface="Noto Sans"/>
                <a:cs typeface="Noto Sans"/>
              </a:rPr>
              <a:t>2 Recruiters</a:t>
            </a:r>
          </a:p>
          <a:p>
            <a:pPr marL="0" indent="0">
              <a:buSzPts val="1000"/>
              <a:buNone/>
              <a:tabLst>
                <a:tab pos="342900" algn="l"/>
              </a:tabLst>
            </a:pPr>
            <a:endParaRPr lang="en-CA" sz="150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Font typeface="Wingdings" pitchFamily="34" charset="0"/>
              <a:buChar char="Ø"/>
            </a:pPr>
            <a:endParaRPr lang="en-US" sz="15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6E3E3-BEBE-053F-E59E-90586A5AE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972" y="550883"/>
            <a:ext cx="5008137" cy="389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04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893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72288" y="355520"/>
            <a:ext cx="1399422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Final Solution</a:t>
            </a:r>
            <a:endParaRPr lang="en-US" sz="1600"/>
          </a:p>
        </p:txBody>
      </p:sp>
      <p:sp>
        <p:nvSpPr>
          <p:cNvPr id="4" name="Shape 1"/>
          <p:cNvSpPr/>
          <p:nvPr/>
        </p:nvSpPr>
        <p:spPr>
          <a:xfrm>
            <a:off x="1000125" y="885825"/>
            <a:ext cx="7143750" cy="714375"/>
          </a:xfrm>
          <a:prstGeom prst="rect">
            <a:avLst/>
          </a:prstGeom>
          <a:solidFill>
            <a:srgbClr val="EEEEEE"/>
          </a:solidFill>
          <a:ln w="198">
            <a:solidFill>
              <a:srgbClr val="CC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00124" y="1113824"/>
            <a:ext cx="7143750" cy="381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"The most accessible, applied AI business program in Texas" — blending affordability real-world AI, and business strategy. </a:t>
            </a:r>
            <a:endParaRPr lang="en-US" sz="1200"/>
          </a:p>
        </p:txBody>
      </p:sp>
      <p:sp>
        <p:nvSpPr>
          <p:cNvPr id="6" name="Text 3"/>
          <p:cNvSpPr/>
          <p:nvPr/>
        </p:nvSpPr>
        <p:spPr>
          <a:xfrm>
            <a:off x="7387118" y="1015603"/>
            <a:ext cx="65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1238"/>
          </a:p>
        </p:txBody>
      </p:sp>
      <p:sp>
        <p:nvSpPr>
          <p:cNvPr id="7" name="Text 4"/>
          <p:cNvSpPr/>
          <p:nvPr/>
        </p:nvSpPr>
        <p:spPr>
          <a:xfrm>
            <a:off x="7872719" y="1003697"/>
            <a:ext cx="4481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38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1238"/>
          </a:p>
        </p:txBody>
      </p:sp>
      <p:sp>
        <p:nvSpPr>
          <p:cNvPr id="8" name="Text 5"/>
          <p:cNvSpPr/>
          <p:nvPr/>
        </p:nvSpPr>
        <p:spPr>
          <a:xfrm>
            <a:off x="3649848" y="1251347"/>
            <a:ext cx="65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1238"/>
          </a:p>
        </p:txBody>
      </p:sp>
      <p:sp>
        <p:nvSpPr>
          <p:cNvPr id="9" name="Text 6"/>
          <p:cNvSpPr/>
          <p:nvPr/>
        </p:nvSpPr>
        <p:spPr>
          <a:xfrm>
            <a:off x="4348943" y="1251347"/>
            <a:ext cx="41678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38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1238"/>
          </a:p>
        </p:txBody>
      </p:sp>
      <p:sp>
        <p:nvSpPr>
          <p:cNvPr id="10" name="Text 7"/>
          <p:cNvSpPr/>
          <p:nvPr/>
        </p:nvSpPr>
        <p:spPr>
          <a:xfrm>
            <a:off x="5269444" y="1251347"/>
            <a:ext cx="64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1238"/>
          </a:p>
        </p:txBody>
      </p:sp>
      <p:sp>
        <p:nvSpPr>
          <p:cNvPr id="11" name="Text 8"/>
          <p:cNvSpPr/>
          <p:nvPr/>
        </p:nvSpPr>
        <p:spPr>
          <a:xfrm>
            <a:off x="5957078" y="1239441"/>
            <a:ext cx="4481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38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</a:t>
            </a:r>
            <a:endParaRPr lang="en-US" sz="1238"/>
          </a:p>
        </p:txBody>
      </p:sp>
      <p:sp>
        <p:nvSpPr>
          <p:cNvPr id="12" name="Text 9"/>
          <p:cNvSpPr/>
          <p:nvPr/>
        </p:nvSpPr>
        <p:spPr>
          <a:xfrm>
            <a:off x="1000125" y="1929348"/>
            <a:ext cx="1521250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>
                <a:solidFill>
                  <a:srgbClr val="CC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Differentiators:</a:t>
            </a:r>
            <a:endParaRPr lang="en-US" sz="1200"/>
          </a:p>
        </p:txBody>
      </p:sp>
      <p:sp>
        <p:nvSpPr>
          <p:cNvPr id="13" name="Shape 10"/>
          <p:cNvSpPr/>
          <p:nvPr/>
        </p:nvSpPr>
        <p:spPr>
          <a:xfrm>
            <a:off x="1000125" y="2436019"/>
            <a:ext cx="7143750" cy="644361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713" y="2586038"/>
            <a:ext cx="171450" cy="17145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428750" y="2557998"/>
            <a:ext cx="1543692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Modular AI Overlay:</a:t>
            </a:r>
            <a:endParaRPr lang="en-US" sz="1200"/>
          </a:p>
        </p:txBody>
      </p:sp>
      <p:sp>
        <p:nvSpPr>
          <p:cNvPr id="16" name="Text 12"/>
          <p:cNvSpPr/>
          <p:nvPr/>
        </p:nvSpPr>
        <p:spPr>
          <a:xfrm>
            <a:off x="1428750" y="2790882"/>
            <a:ext cx="4709623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12-credit add-on to MBA/MS programs → flexible &amp; customizable</a:t>
            </a:r>
            <a:endParaRPr lang="en-US" sz="1200"/>
          </a:p>
        </p:txBody>
      </p:sp>
      <p:sp>
        <p:nvSpPr>
          <p:cNvPr id="17" name="Shape 13"/>
          <p:cNvSpPr/>
          <p:nvPr/>
        </p:nvSpPr>
        <p:spPr>
          <a:xfrm>
            <a:off x="1000125" y="3187536"/>
            <a:ext cx="7143750" cy="1184411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713" y="3337554"/>
            <a:ext cx="171450" cy="17145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428750" y="3309515"/>
            <a:ext cx="1493999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4-Pillar Curriculum:</a:t>
            </a:r>
            <a:endParaRPr lang="en-US" sz="1200"/>
          </a:p>
        </p:txBody>
      </p:sp>
      <p:sp>
        <p:nvSpPr>
          <p:cNvPr id="20" name="Text 15"/>
          <p:cNvSpPr/>
          <p:nvPr/>
        </p:nvSpPr>
        <p:spPr>
          <a:xfrm>
            <a:off x="1581740" y="3534812"/>
            <a:ext cx="6454979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Basics</a:t>
            </a:r>
            <a:endParaRPr lang="en-US" sz="1200"/>
          </a:p>
        </p:txBody>
      </p:sp>
      <p:sp>
        <p:nvSpPr>
          <p:cNvPr id="21" name="Text 16"/>
          <p:cNvSpPr/>
          <p:nvPr/>
        </p:nvSpPr>
        <p:spPr>
          <a:xfrm>
            <a:off x="1571625" y="3722416"/>
            <a:ext cx="1758495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Strategic AI Applications</a:t>
            </a:r>
            <a:endParaRPr lang="en-US" sz="1200"/>
          </a:p>
        </p:txBody>
      </p:sp>
      <p:sp>
        <p:nvSpPr>
          <p:cNvPr id="22" name="Text 17"/>
          <p:cNvSpPr/>
          <p:nvPr/>
        </p:nvSpPr>
        <p:spPr>
          <a:xfrm>
            <a:off x="1571625" y="3902433"/>
            <a:ext cx="2029402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Domain-Specific Integration</a:t>
            </a:r>
            <a:endParaRPr lang="en-US" sz="1200"/>
          </a:p>
        </p:txBody>
      </p:sp>
      <p:sp>
        <p:nvSpPr>
          <p:cNvPr id="23" name="Text 18"/>
          <p:cNvSpPr/>
          <p:nvPr/>
        </p:nvSpPr>
        <p:spPr>
          <a:xfrm>
            <a:off x="1571625" y="4082450"/>
            <a:ext cx="1519647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Real-World Capstone</a:t>
            </a:r>
            <a:endParaRPr lang="en-US" sz="1200"/>
          </a:p>
        </p:txBody>
      </p:sp>
      <p:sp>
        <p:nvSpPr>
          <p:cNvPr id="24" name="Shape 19"/>
          <p:cNvSpPr/>
          <p:nvPr/>
        </p:nvSpPr>
        <p:spPr>
          <a:xfrm>
            <a:off x="1000125" y="4479103"/>
            <a:ext cx="7143750" cy="644361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144" y="4629122"/>
            <a:ext cx="128588" cy="171450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1428750" y="4601083"/>
            <a:ext cx="2337178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Texas Brand + National Reach:</a:t>
            </a:r>
            <a:endParaRPr lang="en-US" sz="1200"/>
          </a:p>
        </p:txBody>
      </p:sp>
      <p:sp>
        <p:nvSpPr>
          <p:cNvPr id="27" name="Text 21"/>
          <p:cNvSpPr/>
          <p:nvPr/>
        </p:nvSpPr>
        <p:spPr>
          <a:xfrm>
            <a:off x="1428750" y="4833967"/>
            <a:ext cx="2818079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Local credibility, scalable beyond Texas</a:t>
            </a:r>
            <a:endParaRPr lang="en-US" sz="1200"/>
          </a:p>
        </p:txBody>
      </p:sp>
      <p:sp>
        <p:nvSpPr>
          <p:cNvPr id="28" name="Shape 22"/>
          <p:cNvSpPr/>
          <p:nvPr/>
        </p:nvSpPr>
        <p:spPr>
          <a:xfrm>
            <a:off x="1000125" y="5230620"/>
            <a:ext cx="7143750" cy="644361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713" y="5380639"/>
            <a:ext cx="171450" cy="171450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1428750" y="5352600"/>
            <a:ext cx="2433358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 for Working Professionals</a:t>
            </a:r>
            <a:r>
              <a:rPr lang="en-US" sz="1046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  <a:endParaRPr lang="en-US" sz="1046"/>
          </a:p>
        </p:txBody>
      </p:sp>
      <p:sp>
        <p:nvSpPr>
          <p:cNvPr id="31" name="Text 24"/>
          <p:cNvSpPr/>
          <p:nvPr/>
        </p:nvSpPr>
        <p:spPr>
          <a:xfrm>
            <a:off x="1428750" y="5585483"/>
            <a:ext cx="4815421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Hybrid format, business-focused, practical and not overly technical</a:t>
            </a:r>
            <a:endParaRPr lang="en-US"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E6F18DCC-2D8A-805C-90F0-FDC4A7DE2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212" y="1345384"/>
            <a:ext cx="2715016" cy="27150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E96F06-DC38-A114-9B9A-ED257A7178E9}"/>
              </a:ext>
            </a:extLst>
          </p:cNvPr>
          <p:cNvSpPr txBox="1"/>
          <p:nvPr/>
        </p:nvSpPr>
        <p:spPr>
          <a:xfrm>
            <a:off x="4567930" y="1816261"/>
            <a:ext cx="3733184" cy="272946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>
                <a:solidFill>
                  <a:schemeClr val="tx2"/>
                </a:solidFill>
              </a:rPr>
              <a:t>Thank You!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976" y="39747"/>
            <a:ext cx="4446455" cy="5103753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3159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792178" y="256938"/>
            <a:ext cx="410208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</a:t>
            </a:r>
            <a:r>
              <a:rPr lang="en-US" sz="2000">
                <a:solidFill>
                  <a:srgbClr val="003366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Insights (Empathize Stage)</a:t>
            </a:r>
          </a:p>
        </p:txBody>
      </p:sp>
      <p:sp>
        <p:nvSpPr>
          <p:cNvPr id="4" name="Text 1"/>
          <p:cNvSpPr/>
          <p:nvPr/>
        </p:nvSpPr>
        <p:spPr>
          <a:xfrm>
            <a:off x="341963" y="898660"/>
            <a:ext cx="2690048" cy="24622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We Interviewed:</a:t>
            </a:r>
          </a:p>
        </p:txBody>
      </p:sp>
      <p:sp>
        <p:nvSpPr>
          <p:cNvPr id="5" name="Text 2"/>
          <p:cNvSpPr/>
          <p:nvPr/>
        </p:nvSpPr>
        <p:spPr>
          <a:xfrm>
            <a:off x="607219" y="1239432"/>
            <a:ext cx="839998" cy="2597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88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🧑‍🎓</a:t>
            </a:r>
            <a:endParaRPr lang="en-US" sz="1688"/>
          </a:p>
        </p:txBody>
      </p:sp>
      <p:sp>
        <p:nvSpPr>
          <p:cNvPr id="6" name="Text 3"/>
          <p:cNvSpPr/>
          <p:nvPr/>
        </p:nvSpPr>
        <p:spPr>
          <a:xfrm>
            <a:off x="409065" y="1580406"/>
            <a:ext cx="1210268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>
                <a:solidFill>
                  <a:srgbClr val="003366"/>
                </a:solidFill>
                <a:latin typeface="Noto Sans"/>
                <a:ea typeface="Noto Sans"/>
                <a:cs typeface="Times New Roman"/>
              </a:rPr>
              <a:t>Graduate Students</a:t>
            </a:r>
            <a:endParaRPr lang="en-US" sz="1000" b="1">
              <a:latin typeface="Noto Sans"/>
              <a:ea typeface="Noto Sans"/>
              <a:cs typeface="Times New Roman"/>
            </a:endParaRPr>
          </a:p>
        </p:txBody>
      </p:sp>
      <p:sp>
        <p:nvSpPr>
          <p:cNvPr id="7" name="Text 4"/>
          <p:cNvSpPr/>
          <p:nvPr/>
        </p:nvSpPr>
        <p:spPr>
          <a:xfrm>
            <a:off x="2128569" y="1252226"/>
            <a:ext cx="840086" cy="2597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88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💼</a:t>
            </a:r>
            <a:endParaRPr lang="en-US" sz="1688"/>
          </a:p>
        </p:txBody>
      </p:sp>
      <p:sp>
        <p:nvSpPr>
          <p:cNvPr id="8" name="Text 5"/>
          <p:cNvSpPr/>
          <p:nvPr/>
        </p:nvSpPr>
        <p:spPr>
          <a:xfrm>
            <a:off x="1790264" y="1576960"/>
            <a:ext cx="1509913" cy="1538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>
                <a:solidFill>
                  <a:srgbClr val="003366"/>
                </a:solidFill>
                <a:latin typeface="Noto Sans"/>
                <a:ea typeface="Noto Sans"/>
                <a:cs typeface="Times New Roman"/>
              </a:rPr>
              <a:t>Employers/Recruiters</a:t>
            </a:r>
            <a:endParaRPr lang="en-US" sz="800" b="1">
              <a:solidFill>
                <a:srgbClr val="003366"/>
              </a:solidFill>
              <a:latin typeface="Noto Sans"/>
              <a:ea typeface="Noto Sans"/>
              <a:cs typeface="Times New Roman"/>
            </a:endParaRPr>
          </a:p>
        </p:txBody>
      </p:sp>
      <p:sp>
        <p:nvSpPr>
          <p:cNvPr id="9" name="Text 6"/>
          <p:cNvSpPr/>
          <p:nvPr/>
        </p:nvSpPr>
        <p:spPr>
          <a:xfrm>
            <a:off x="3622521" y="1247961"/>
            <a:ext cx="884302" cy="2597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88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👨‍🏫</a:t>
            </a:r>
            <a:endParaRPr lang="en-US" sz="1688"/>
          </a:p>
        </p:txBody>
      </p:sp>
      <p:sp>
        <p:nvSpPr>
          <p:cNvPr id="10" name="Text 7"/>
          <p:cNvSpPr/>
          <p:nvPr/>
        </p:nvSpPr>
        <p:spPr>
          <a:xfrm>
            <a:off x="3147807" y="1576960"/>
            <a:ext cx="1824669" cy="1538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00" b="1">
                <a:solidFill>
                  <a:srgbClr val="003366"/>
                </a:solidFill>
                <a:latin typeface="Noto Sans"/>
                <a:ea typeface="Noto Sans"/>
                <a:cs typeface="Times New Roman"/>
              </a:rPr>
              <a:t> Working Professionals</a:t>
            </a:r>
            <a:endParaRPr lang="en-US" sz="1000" b="1">
              <a:latin typeface="Noto Sans"/>
              <a:ea typeface="Noto Sans"/>
              <a:cs typeface="Times New Roman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44057" y="1932489"/>
            <a:ext cx="1346272" cy="24622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Key Insights:</a:t>
            </a:r>
          </a:p>
        </p:txBody>
      </p:sp>
      <p:sp>
        <p:nvSpPr>
          <p:cNvPr id="14" name="Text 11"/>
          <p:cNvSpPr/>
          <p:nvPr/>
        </p:nvSpPr>
        <p:spPr>
          <a:xfrm>
            <a:off x="1179974" y="2445684"/>
            <a:ext cx="65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942"/>
          </a:p>
        </p:txBody>
      </p:sp>
      <p:sp>
        <p:nvSpPr>
          <p:cNvPr id="15" name="Text 12"/>
          <p:cNvSpPr/>
          <p:nvPr/>
        </p:nvSpPr>
        <p:spPr>
          <a:xfrm>
            <a:off x="1545952" y="2450149"/>
            <a:ext cx="1059706" cy="14497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942"/>
          </a:p>
        </p:txBody>
      </p:sp>
      <p:sp>
        <p:nvSpPr>
          <p:cNvPr id="16" name="Text 13"/>
          <p:cNvSpPr/>
          <p:nvPr/>
        </p:nvSpPr>
        <p:spPr>
          <a:xfrm>
            <a:off x="2476677" y="2445684"/>
            <a:ext cx="65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942"/>
          </a:p>
        </p:txBody>
      </p:sp>
      <p:sp>
        <p:nvSpPr>
          <p:cNvPr id="17" name="Text 14"/>
          <p:cNvSpPr/>
          <p:nvPr/>
        </p:nvSpPr>
        <p:spPr>
          <a:xfrm>
            <a:off x="2544598" y="2445684"/>
            <a:ext cx="65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942"/>
          </a:p>
        </p:txBody>
      </p:sp>
      <p:sp>
        <p:nvSpPr>
          <p:cNvPr id="18" name="Text 15"/>
          <p:cNvSpPr/>
          <p:nvPr/>
        </p:nvSpPr>
        <p:spPr>
          <a:xfrm>
            <a:off x="3212874" y="2445684"/>
            <a:ext cx="65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942"/>
          </a:p>
        </p:txBody>
      </p:sp>
      <p:sp>
        <p:nvSpPr>
          <p:cNvPr id="19" name="Text 16"/>
          <p:cNvSpPr/>
          <p:nvPr/>
        </p:nvSpPr>
        <p:spPr>
          <a:xfrm flipV="1">
            <a:off x="2657877" y="2590659"/>
            <a:ext cx="887079" cy="457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942"/>
          </a:p>
        </p:txBody>
      </p:sp>
      <p:sp>
        <p:nvSpPr>
          <p:cNvPr id="20" name="Text 17"/>
          <p:cNvSpPr/>
          <p:nvPr/>
        </p:nvSpPr>
        <p:spPr>
          <a:xfrm>
            <a:off x="607219" y="2638565"/>
            <a:ext cx="65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942"/>
          </a:p>
        </p:txBody>
      </p:sp>
      <p:sp>
        <p:nvSpPr>
          <p:cNvPr id="21" name="Text 18"/>
          <p:cNvSpPr/>
          <p:nvPr/>
        </p:nvSpPr>
        <p:spPr>
          <a:xfrm>
            <a:off x="1436368" y="2658734"/>
            <a:ext cx="793554" cy="14497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942"/>
          </a:p>
        </p:txBody>
      </p:sp>
      <p:sp>
        <p:nvSpPr>
          <p:cNvPr id="22" name="Text 19"/>
          <p:cNvSpPr/>
          <p:nvPr/>
        </p:nvSpPr>
        <p:spPr>
          <a:xfrm>
            <a:off x="2850328" y="2623542"/>
            <a:ext cx="3446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942"/>
          </a:p>
        </p:txBody>
      </p:sp>
      <p:sp>
        <p:nvSpPr>
          <p:cNvPr id="25" name="Text 22"/>
          <p:cNvSpPr/>
          <p:nvPr/>
        </p:nvSpPr>
        <p:spPr>
          <a:xfrm>
            <a:off x="1274601" y="2938603"/>
            <a:ext cx="65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942"/>
          </a:p>
        </p:txBody>
      </p:sp>
      <p:sp>
        <p:nvSpPr>
          <p:cNvPr id="26" name="Text 23"/>
          <p:cNvSpPr/>
          <p:nvPr/>
        </p:nvSpPr>
        <p:spPr>
          <a:xfrm>
            <a:off x="1713495" y="2938603"/>
            <a:ext cx="65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942"/>
          </a:p>
        </p:txBody>
      </p:sp>
      <p:sp>
        <p:nvSpPr>
          <p:cNvPr id="27" name="Text 24"/>
          <p:cNvSpPr/>
          <p:nvPr/>
        </p:nvSpPr>
        <p:spPr>
          <a:xfrm>
            <a:off x="3032829" y="2938603"/>
            <a:ext cx="65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942"/>
          </a:p>
        </p:txBody>
      </p:sp>
      <p:sp>
        <p:nvSpPr>
          <p:cNvPr id="31" name="Text 28"/>
          <p:cNvSpPr/>
          <p:nvPr/>
        </p:nvSpPr>
        <p:spPr>
          <a:xfrm>
            <a:off x="1545952" y="3302934"/>
            <a:ext cx="2609202" cy="14497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942"/>
          </a:p>
        </p:txBody>
      </p:sp>
      <p:sp>
        <p:nvSpPr>
          <p:cNvPr id="34" name="Text 31"/>
          <p:cNvSpPr/>
          <p:nvPr/>
        </p:nvSpPr>
        <p:spPr>
          <a:xfrm>
            <a:off x="4159672" y="3302934"/>
            <a:ext cx="64120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</a:t>
            </a:r>
            <a:endParaRPr lang="en-US" sz="942"/>
          </a:p>
        </p:txBody>
      </p:sp>
      <p:sp>
        <p:nvSpPr>
          <p:cNvPr id="36" name="Text 33"/>
          <p:cNvSpPr/>
          <p:nvPr/>
        </p:nvSpPr>
        <p:spPr>
          <a:xfrm>
            <a:off x="369075" y="3794863"/>
            <a:ext cx="87325" cy="207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350"/>
          </a:p>
        </p:txBody>
      </p:sp>
      <p:sp>
        <p:nvSpPr>
          <p:cNvPr id="37" name="Text 34"/>
          <p:cNvSpPr/>
          <p:nvPr/>
        </p:nvSpPr>
        <p:spPr>
          <a:xfrm>
            <a:off x="390466" y="3925648"/>
            <a:ext cx="2076586" cy="24622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Tools Used:</a:t>
            </a:r>
          </a:p>
        </p:txBody>
      </p:sp>
      <p:sp>
        <p:nvSpPr>
          <p:cNvPr id="38" name="Text 35"/>
          <p:cNvSpPr/>
          <p:nvPr/>
        </p:nvSpPr>
        <p:spPr>
          <a:xfrm>
            <a:off x="408239" y="4280875"/>
            <a:ext cx="3345671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 Empathy Maps – helped visualize what each   user group says, thinks, does, and feels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7CCE1B-8469-F1DD-33A5-3CDA656E1D99}"/>
              </a:ext>
            </a:extLst>
          </p:cNvPr>
          <p:cNvSpPr txBox="1"/>
          <p:nvPr/>
        </p:nvSpPr>
        <p:spPr>
          <a:xfrm>
            <a:off x="365385" y="2294677"/>
            <a:ext cx="409821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/>
              <a:buChar char="Ø"/>
            </a:pPr>
            <a:r>
              <a:rPr lang="en-CA" sz="1200" b="1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Students </a:t>
            </a:r>
            <a:r>
              <a:rPr lang="en-CA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want affordable, flexible, career-aligned programs with hands-on AI</a:t>
            </a:r>
            <a:endParaRPr lang="en-US" sz="1200">
              <a:solidFill>
                <a:srgbClr val="003366"/>
              </a:solidFill>
              <a:latin typeface="Noto Sans"/>
              <a:ea typeface="Noto Sans"/>
              <a:cs typeface="Noto Sans"/>
            </a:endParaRPr>
          </a:p>
          <a:p>
            <a:pPr marL="171450" indent="-171450">
              <a:buFont typeface="Wingdings"/>
              <a:buChar char="Ø"/>
            </a:pPr>
            <a:endParaRPr lang="en-CA" sz="1200">
              <a:solidFill>
                <a:srgbClr val="003366"/>
              </a:solidFill>
              <a:latin typeface="Noto Sans"/>
              <a:ea typeface="Noto Sans"/>
              <a:cs typeface="Noto Sans"/>
            </a:endParaRPr>
          </a:p>
          <a:p>
            <a:pPr marL="171450" indent="-171450">
              <a:buFont typeface="Wingdings"/>
              <a:buChar char="Ø"/>
            </a:pPr>
            <a:r>
              <a:rPr lang="en-CA" sz="1200" b="1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Professionals </a:t>
            </a:r>
            <a:r>
              <a:rPr lang="en-CA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need applied AI + business learning that fits their schedules</a:t>
            </a:r>
          </a:p>
          <a:p>
            <a:pPr marL="171450" indent="-171450">
              <a:buFont typeface="Wingdings"/>
              <a:buChar char="Ø"/>
            </a:pPr>
            <a:endParaRPr lang="en-CA" sz="1200">
              <a:solidFill>
                <a:srgbClr val="003366"/>
              </a:solidFill>
              <a:latin typeface="Noto Sans"/>
              <a:ea typeface="Noto Sans"/>
              <a:cs typeface="Noto Sans"/>
            </a:endParaRPr>
          </a:p>
          <a:p>
            <a:pPr marL="171450" indent="-171450">
              <a:buFont typeface="Wingdings"/>
              <a:buChar char="Ø"/>
            </a:pPr>
            <a:r>
              <a:rPr lang="en-CA" sz="1200" b="1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Recruiters </a:t>
            </a:r>
            <a:r>
              <a:rPr lang="en-CA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seek strategic AI thinkers with real</a:t>
            </a:r>
            <a:r>
              <a:rPr lang="en-CA" sz="1200">
                <a:latin typeface="Noto Sans"/>
                <a:ea typeface="Noto Sans"/>
                <a:cs typeface="Noto Sans"/>
              </a:rPr>
              <a:t> </a:t>
            </a:r>
            <a:r>
              <a:rPr lang="en-CA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project experience and soft skills</a:t>
            </a:r>
          </a:p>
          <a:p>
            <a:endParaRPr lang="en-US" sz="120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2" name="Picture 11" descr="A black and white diagram of a person&#10;&#10;AI-generated content may be incorrect.">
            <a:extLst>
              <a:ext uri="{FF2B5EF4-FFF2-40B4-BE49-F238E27FC236}">
                <a16:creationId xmlns:a16="http://schemas.microsoft.com/office/drawing/2014/main" id="{18E1F471-AE88-9C50-AD9B-4729AC294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582" y="1737033"/>
            <a:ext cx="3735791" cy="27271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12943" y="324743"/>
            <a:ext cx="411811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Competitive Landscape Analysis</a:t>
            </a:r>
            <a:endParaRPr lang="en-US" sz="2000"/>
          </a:p>
        </p:txBody>
      </p:sp>
      <p:sp>
        <p:nvSpPr>
          <p:cNvPr id="4" name="Text 1"/>
          <p:cNvSpPr/>
          <p:nvPr/>
        </p:nvSpPr>
        <p:spPr>
          <a:xfrm>
            <a:off x="1000125" y="1036309"/>
            <a:ext cx="1138132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Key Points:</a:t>
            </a:r>
            <a:endParaRPr lang="en-US" sz="1600">
              <a:latin typeface="Noto Sans"/>
              <a:ea typeface="Noto Sans"/>
              <a:cs typeface="Noto Sans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00125" y="1464469"/>
            <a:ext cx="2143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🌐</a:t>
            </a:r>
            <a:endParaRPr lang="en-US" sz="1350"/>
          </a:p>
        </p:txBody>
      </p:sp>
      <p:sp>
        <p:nvSpPr>
          <p:cNvPr id="6" name="Text 3"/>
          <p:cNvSpPr/>
          <p:nvPr/>
        </p:nvSpPr>
        <p:spPr>
          <a:xfrm>
            <a:off x="1321594" y="1479293"/>
            <a:ext cx="5272277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Conducted a comprehensive scan of both direct and indirect competitors</a:t>
            </a:r>
            <a:endParaRPr lang="en-US" sz="1200">
              <a:latin typeface="Noto Sans"/>
              <a:ea typeface="Noto Sans"/>
              <a:cs typeface="Noto Sans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00125" y="1828800"/>
            <a:ext cx="2143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✅</a:t>
            </a:r>
            <a:endParaRPr lang="en-US" sz="1350"/>
          </a:p>
        </p:txBody>
      </p:sp>
      <p:sp>
        <p:nvSpPr>
          <p:cNvPr id="8" name="Text 5"/>
          <p:cNvSpPr/>
          <p:nvPr/>
        </p:nvSpPr>
        <p:spPr>
          <a:xfrm>
            <a:off x="1321594" y="1843623"/>
            <a:ext cx="4549322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Identified strategic market gaps and white space opportunities</a:t>
            </a:r>
            <a:endParaRPr lang="en-US" sz="1200">
              <a:latin typeface="Calibri"/>
              <a:ea typeface="Calibri"/>
              <a:cs typeface="Calibri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00125" y="2442598"/>
            <a:ext cx="1308050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400" b="1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🧭 Tools Used:</a:t>
            </a:r>
            <a:endParaRPr lang="en-US" sz="1400">
              <a:latin typeface="Calibri"/>
              <a:ea typeface="Calibri"/>
              <a:cs typeface="Calibri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425177" y="3387311"/>
            <a:ext cx="1428750" cy="1057275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965" y="3560546"/>
            <a:ext cx="257175" cy="25717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532334" y="3857839"/>
            <a:ext cx="1214438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2x2 Positioning Map</a:t>
            </a:r>
            <a:endParaRPr lang="en-US" sz="942"/>
          </a:p>
        </p:txBody>
      </p:sp>
      <p:sp>
        <p:nvSpPr>
          <p:cNvPr id="13" name="Shape 9"/>
          <p:cNvSpPr/>
          <p:nvPr/>
        </p:nvSpPr>
        <p:spPr>
          <a:xfrm>
            <a:off x="3857597" y="2764631"/>
            <a:ext cx="1428750" cy="1057275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3385" y="2937867"/>
            <a:ext cx="257175" cy="2571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964753" y="3328988"/>
            <a:ext cx="1214438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Competitor Feature Matrix</a:t>
            </a:r>
            <a:endParaRPr lang="en-US" sz="942"/>
          </a:p>
        </p:txBody>
      </p:sp>
      <p:sp>
        <p:nvSpPr>
          <p:cNvPr id="16" name="Shape 11"/>
          <p:cNvSpPr/>
          <p:nvPr/>
        </p:nvSpPr>
        <p:spPr>
          <a:xfrm>
            <a:off x="6238838" y="3327602"/>
            <a:ext cx="1428750" cy="1057275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4625" y="3389949"/>
            <a:ext cx="257175" cy="2571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45994" y="3721361"/>
            <a:ext cx="1214438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Comparative Branding Audit</a:t>
            </a:r>
            <a:endParaRPr lang="en-US" sz="942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3581" y="324743"/>
            <a:ext cx="343683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Direct Competitor Analysis</a:t>
            </a:r>
            <a:endParaRPr lang="en-US" sz="2000"/>
          </a:p>
        </p:txBody>
      </p:sp>
      <p:sp>
        <p:nvSpPr>
          <p:cNvPr id="4" name="Text 1"/>
          <p:cNvSpPr/>
          <p:nvPr/>
        </p:nvSpPr>
        <p:spPr>
          <a:xfrm>
            <a:off x="1000125" y="891302"/>
            <a:ext cx="1899559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Programs Studied:</a:t>
            </a:r>
            <a:endParaRPr lang="en-US" sz="1600">
              <a:latin typeface="Noto Sans"/>
              <a:ea typeface="Noto Sans"/>
              <a:cs typeface="Noto Sans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00125" y="1280970"/>
            <a:ext cx="6425714" cy="33855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 Northwestern </a:t>
            </a:r>
            <a:r>
              <a:rPr lang="en-US" sz="1200" err="1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MBAi</a:t>
            </a:r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, Drexel </a:t>
            </a:r>
            <a:r>
              <a:rPr lang="en-US" sz="1200" err="1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MBAi</a:t>
            </a:r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 and similar graduate business AI programs </a:t>
            </a:r>
          </a:p>
          <a:p>
            <a:endParaRPr lang="en-US" sz="1000" b="1">
              <a:solidFill>
                <a:srgbClr val="CC0000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7" name="Text 4"/>
          <p:cNvSpPr/>
          <p:nvPr/>
        </p:nvSpPr>
        <p:spPr>
          <a:xfrm>
            <a:off x="2344908" y="1279475"/>
            <a:ext cx="65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000">
              <a:solidFill>
                <a:srgbClr val="003366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9" name="Text 6"/>
          <p:cNvSpPr/>
          <p:nvPr/>
        </p:nvSpPr>
        <p:spPr>
          <a:xfrm>
            <a:off x="3258778" y="1264087"/>
            <a:ext cx="65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200">
              <a:solidFill>
                <a:srgbClr val="003366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00125" y="1970008"/>
            <a:ext cx="2838919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Key Evaluation Dimensions:</a:t>
            </a:r>
            <a:endParaRPr lang="en-US" sz="1600">
              <a:latin typeface="Noto Sans"/>
              <a:ea typeface="Noto Sans"/>
              <a:cs typeface="Noto Sans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000125" y="2328863"/>
            <a:ext cx="3500438" cy="644361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428" y="2478881"/>
            <a:ext cx="150019" cy="17145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428750" y="2436019"/>
            <a:ext cx="296465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📘 Curriculum Structure</a:t>
            </a:r>
            <a:endParaRPr lang="en-US" sz="1046"/>
          </a:p>
        </p:txBody>
      </p:sp>
      <p:sp>
        <p:nvSpPr>
          <p:cNvPr id="14" name="Text 10"/>
          <p:cNvSpPr/>
          <p:nvPr/>
        </p:nvSpPr>
        <p:spPr>
          <a:xfrm>
            <a:off x="1428750" y="2686050"/>
            <a:ext cx="2964656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depth of AI integration</a:t>
            </a:r>
            <a:endParaRPr lang="en-US" sz="942"/>
          </a:p>
        </p:txBody>
      </p:sp>
      <p:sp>
        <p:nvSpPr>
          <p:cNvPr id="15" name="Shape 11"/>
          <p:cNvSpPr/>
          <p:nvPr/>
        </p:nvSpPr>
        <p:spPr>
          <a:xfrm>
            <a:off x="4643438" y="2328863"/>
            <a:ext cx="3500438" cy="644361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594" y="2478881"/>
            <a:ext cx="214313" cy="17145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072063" y="2436019"/>
            <a:ext cx="296465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🧑‍🏫 Delivery Format</a:t>
            </a:r>
            <a:endParaRPr lang="en-US" sz="1046"/>
          </a:p>
        </p:txBody>
      </p:sp>
      <p:sp>
        <p:nvSpPr>
          <p:cNvPr id="18" name="Text 13"/>
          <p:cNvSpPr/>
          <p:nvPr/>
        </p:nvSpPr>
        <p:spPr>
          <a:xfrm>
            <a:off x="5072063" y="2686050"/>
            <a:ext cx="2964656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(online, hybrid, in-person)</a:t>
            </a:r>
            <a:endParaRPr lang="en-US" sz="942"/>
          </a:p>
        </p:txBody>
      </p:sp>
      <p:sp>
        <p:nvSpPr>
          <p:cNvPr id="19" name="Shape 14"/>
          <p:cNvSpPr/>
          <p:nvPr/>
        </p:nvSpPr>
        <p:spPr>
          <a:xfrm>
            <a:off x="1000125" y="3116098"/>
            <a:ext cx="3500438" cy="644361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713" y="3266117"/>
            <a:ext cx="171450" cy="17145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428750" y="3223254"/>
            <a:ext cx="296465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💬 Branding &amp; Messaging</a:t>
            </a:r>
            <a:endParaRPr lang="en-US" sz="1046"/>
          </a:p>
        </p:txBody>
      </p:sp>
      <p:sp>
        <p:nvSpPr>
          <p:cNvPr id="22" name="Text 16"/>
          <p:cNvSpPr/>
          <p:nvPr/>
        </p:nvSpPr>
        <p:spPr>
          <a:xfrm>
            <a:off x="1428750" y="3473286"/>
            <a:ext cx="2964656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strategies</a:t>
            </a:r>
            <a:endParaRPr lang="en-US" sz="942"/>
          </a:p>
        </p:txBody>
      </p:sp>
      <p:sp>
        <p:nvSpPr>
          <p:cNvPr id="23" name="Shape 17"/>
          <p:cNvSpPr/>
          <p:nvPr/>
        </p:nvSpPr>
        <p:spPr>
          <a:xfrm>
            <a:off x="4643438" y="3116098"/>
            <a:ext cx="3500438" cy="644361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025" y="3266117"/>
            <a:ext cx="171450" cy="171450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5072063" y="3223254"/>
            <a:ext cx="296465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💼 Career Placement Success</a:t>
            </a:r>
            <a:endParaRPr lang="en-US" sz="1046"/>
          </a:p>
        </p:txBody>
      </p:sp>
      <p:sp>
        <p:nvSpPr>
          <p:cNvPr id="26" name="Shape 19"/>
          <p:cNvSpPr/>
          <p:nvPr/>
        </p:nvSpPr>
        <p:spPr>
          <a:xfrm>
            <a:off x="1000125" y="3903334"/>
            <a:ext cx="3500438" cy="644361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713" y="4053353"/>
            <a:ext cx="171450" cy="171450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1428750" y="4010490"/>
            <a:ext cx="296465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👨‍🎓 Alumni Profiles</a:t>
            </a:r>
            <a:endParaRPr lang="en-US" sz="1046"/>
          </a:p>
        </p:txBody>
      </p:sp>
      <p:sp>
        <p:nvSpPr>
          <p:cNvPr id="29" name="Text 21"/>
          <p:cNvSpPr/>
          <p:nvPr/>
        </p:nvSpPr>
        <p:spPr>
          <a:xfrm>
            <a:off x="1428750" y="4260521"/>
            <a:ext cx="2964656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employer networks</a:t>
            </a:r>
            <a:endParaRPr lang="en-US" sz="942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578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33355" y="324743"/>
            <a:ext cx="367728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Indirect Competitor Analysis</a:t>
            </a:r>
            <a:endParaRPr lang="en-US" sz="2000"/>
          </a:p>
        </p:txBody>
      </p:sp>
      <p:sp>
        <p:nvSpPr>
          <p:cNvPr id="4" name="Text 1"/>
          <p:cNvSpPr/>
          <p:nvPr/>
        </p:nvSpPr>
        <p:spPr>
          <a:xfrm>
            <a:off x="1000125" y="891302"/>
            <a:ext cx="4154984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Types of Indirect Competitors Reviewed:</a:t>
            </a:r>
            <a:endParaRPr lang="en-US" sz="1600">
              <a:latin typeface="Noto Sans"/>
              <a:ea typeface="Noto Sans"/>
              <a:cs typeface="Noto San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000125" y="1393031"/>
            <a:ext cx="7143750" cy="964406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07281" y="1500188"/>
            <a:ext cx="2143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🌐</a:t>
            </a:r>
            <a:endParaRPr lang="en-US" sz="1350"/>
          </a:p>
        </p:txBody>
      </p:sp>
      <p:sp>
        <p:nvSpPr>
          <p:cNvPr id="7" name="Text 4"/>
          <p:cNvSpPr/>
          <p:nvPr/>
        </p:nvSpPr>
        <p:spPr>
          <a:xfrm>
            <a:off x="1428750" y="1521619"/>
            <a:ext cx="237644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Online Platforms (Coursera, edX):</a:t>
            </a:r>
            <a:endParaRPr lang="en-US" sz="1046"/>
          </a:p>
        </p:txBody>
      </p:sp>
      <p:sp>
        <p:nvSpPr>
          <p:cNvPr id="8" name="Text 5"/>
          <p:cNvSpPr/>
          <p:nvPr/>
        </p:nvSpPr>
        <p:spPr>
          <a:xfrm>
            <a:off x="1428750" y="1828800"/>
            <a:ext cx="16073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>
                <a:solidFill>
                  <a:srgbClr val="0088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✅</a:t>
            </a:r>
            <a:endParaRPr lang="en-US" sz="942"/>
          </a:p>
        </p:txBody>
      </p:sp>
      <p:sp>
        <p:nvSpPr>
          <p:cNvPr id="9" name="Text 6"/>
          <p:cNvSpPr/>
          <p:nvPr/>
        </p:nvSpPr>
        <p:spPr>
          <a:xfrm>
            <a:off x="1660922" y="1828800"/>
            <a:ext cx="1365879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Affordable and flexible</a:t>
            </a:r>
            <a:endParaRPr lang="en-US" sz="942"/>
          </a:p>
        </p:txBody>
      </p:sp>
      <p:sp>
        <p:nvSpPr>
          <p:cNvPr id="10" name="Text 7"/>
          <p:cNvSpPr/>
          <p:nvPr/>
        </p:nvSpPr>
        <p:spPr>
          <a:xfrm>
            <a:off x="1428750" y="2057400"/>
            <a:ext cx="16073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>
                <a:solidFill>
                  <a:srgbClr val="CC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❌</a:t>
            </a:r>
            <a:endParaRPr lang="en-US" sz="942"/>
          </a:p>
        </p:txBody>
      </p:sp>
      <p:sp>
        <p:nvSpPr>
          <p:cNvPr id="11" name="Text 8"/>
          <p:cNvSpPr/>
          <p:nvPr/>
        </p:nvSpPr>
        <p:spPr>
          <a:xfrm>
            <a:off x="1660922" y="2057400"/>
            <a:ext cx="2886549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Lack academic credibility and cohort experience</a:t>
            </a:r>
            <a:endParaRPr lang="en-US" sz="942"/>
          </a:p>
        </p:txBody>
      </p:sp>
      <p:sp>
        <p:nvSpPr>
          <p:cNvPr id="12" name="Shape 9"/>
          <p:cNvSpPr/>
          <p:nvPr/>
        </p:nvSpPr>
        <p:spPr>
          <a:xfrm>
            <a:off x="1000125" y="2464594"/>
            <a:ext cx="7143750" cy="964406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107281" y="2571750"/>
            <a:ext cx="2143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🏢</a:t>
            </a:r>
            <a:endParaRPr lang="en-US" sz="1350"/>
          </a:p>
        </p:txBody>
      </p:sp>
      <p:sp>
        <p:nvSpPr>
          <p:cNvPr id="14" name="Text 11"/>
          <p:cNvSpPr/>
          <p:nvPr/>
        </p:nvSpPr>
        <p:spPr>
          <a:xfrm>
            <a:off x="1428750" y="2593181"/>
            <a:ext cx="211242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Corporate Training Programs:</a:t>
            </a:r>
            <a:endParaRPr lang="en-US" sz="1046"/>
          </a:p>
        </p:txBody>
      </p:sp>
      <p:sp>
        <p:nvSpPr>
          <p:cNvPr id="15" name="Text 12"/>
          <p:cNvSpPr/>
          <p:nvPr/>
        </p:nvSpPr>
        <p:spPr>
          <a:xfrm>
            <a:off x="1428750" y="2900363"/>
            <a:ext cx="16073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>
                <a:solidFill>
                  <a:srgbClr val="0088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✅</a:t>
            </a:r>
            <a:endParaRPr lang="en-US" sz="942"/>
          </a:p>
        </p:txBody>
      </p:sp>
      <p:sp>
        <p:nvSpPr>
          <p:cNvPr id="16" name="Text 13"/>
          <p:cNvSpPr/>
          <p:nvPr/>
        </p:nvSpPr>
        <p:spPr>
          <a:xfrm>
            <a:off x="1660922" y="2900363"/>
            <a:ext cx="1442758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Tailored to specific skills</a:t>
            </a:r>
            <a:endParaRPr lang="en-US" sz="942"/>
          </a:p>
        </p:txBody>
      </p:sp>
      <p:sp>
        <p:nvSpPr>
          <p:cNvPr id="17" name="Text 14"/>
          <p:cNvSpPr/>
          <p:nvPr/>
        </p:nvSpPr>
        <p:spPr>
          <a:xfrm>
            <a:off x="1428750" y="3128963"/>
            <a:ext cx="16073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>
                <a:solidFill>
                  <a:srgbClr val="CC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❌</a:t>
            </a:r>
            <a:endParaRPr lang="en-US" sz="942"/>
          </a:p>
        </p:txBody>
      </p:sp>
      <p:sp>
        <p:nvSpPr>
          <p:cNvPr id="18" name="Text 15"/>
          <p:cNvSpPr/>
          <p:nvPr/>
        </p:nvSpPr>
        <p:spPr>
          <a:xfrm>
            <a:off x="1660922" y="3128963"/>
            <a:ext cx="2243361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 transferable or strategic in scope</a:t>
            </a:r>
            <a:endParaRPr lang="en-US" sz="942"/>
          </a:p>
        </p:txBody>
      </p:sp>
      <p:sp>
        <p:nvSpPr>
          <p:cNvPr id="19" name="Shape 16"/>
          <p:cNvSpPr/>
          <p:nvPr/>
        </p:nvSpPr>
        <p:spPr>
          <a:xfrm>
            <a:off x="1000125" y="3536156"/>
            <a:ext cx="7143750" cy="964406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1107281" y="3643313"/>
            <a:ext cx="2143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🚀</a:t>
            </a:r>
            <a:endParaRPr lang="en-US" sz="1350"/>
          </a:p>
        </p:txBody>
      </p:sp>
      <p:sp>
        <p:nvSpPr>
          <p:cNvPr id="21" name="Text 18"/>
          <p:cNvSpPr/>
          <p:nvPr/>
        </p:nvSpPr>
        <p:spPr>
          <a:xfrm>
            <a:off x="1428750" y="3664744"/>
            <a:ext cx="175965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Bootcamps &amp; Intensives:</a:t>
            </a:r>
            <a:endParaRPr lang="en-US" sz="1046"/>
          </a:p>
        </p:txBody>
      </p:sp>
      <p:sp>
        <p:nvSpPr>
          <p:cNvPr id="22" name="Text 19"/>
          <p:cNvSpPr/>
          <p:nvPr/>
        </p:nvSpPr>
        <p:spPr>
          <a:xfrm>
            <a:off x="1428750" y="3971925"/>
            <a:ext cx="16073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>
                <a:solidFill>
                  <a:srgbClr val="0088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✅</a:t>
            </a:r>
            <a:endParaRPr lang="en-US" sz="942"/>
          </a:p>
        </p:txBody>
      </p:sp>
      <p:sp>
        <p:nvSpPr>
          <p:cNvPr id="23" name="Text 20"/>
          <p:cNvSpPr/>
          <p:nvPr/>
        </p:nvSpPr>
        <p:spPr>
          <a:xfrm>
            <a:off x="1660922" y="3971925"/>
            <a:ext cx="1746870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Focused on technical AI skills</a:t>
            </a:r>
            <a:endParaRPr lang="en-US" sz="942"/>
          </a:p>
        </p:txBody>
      </p:sp>
      <p:sp>
        <p:nvSpPr>
          <p:cNvPr id="24" name="Text 21"/>
          <p:cNvSpPr/>
          <p:nvPr/>
        </p:nvSpPr>
        <p:spPr>
          <a:xfrm>
            <a:off x="1428750" y="4200525"/>
            <a:ext cx="16073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>
                <a:solidFill>
                  <a:srgbClr val="CC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❌</a:t>
            </a:r>
            <a:endParaRPr lang="en-US" sz="942"/>
          </a:p>
        </p:txBody>
      </p:sp>
      <p:sp>
        <p:nvSpPr>
          <p:cNvPr id="25" name="Text 22"/>
          <p:cNvSpPr/>
          <p:nvPr/>
        </p:nvSpPr>
        <p:spPr>
          <a:xfrm>
            <a:off x="1660922" y="4200525"/>
            <a:ext cx="320313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Weak in leadership and business strategy integration</a:t>
            </a:r>
            <a:endParaRPr lang="en-US" sz="942"/>
          </a:p>
        </p:txBody>
      </p:sp>
      <p:sp>
        <p:nvSpPr>
          <p:cNvPr id="26" name="Shape 23"/>
          <p:cNvSpPr/>
          <p:nvPr/>
        </p:nvSpPr>
        <p:spPr>
          <a:xfrm>
            <a:off x="1000125" y="4607719"/>
            <a:ext cx="7143750" cy="964406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4"/>
          <p:cNvSpPr/>
          <p:nvPr/>
        </p:nvSpPr>
        <p:spPr>
          <a:xfrm>
            <a:off x="1107281" y="4714875"/>
            <a:ext cx="2143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🏛️</a:t>
            </a:r>
            <a:endParaRPr lang="en-US" sz="1350"/>
          </a:p>
        </p:txBody>
      </p:sp>
      <p:sp>
        <p:nvSpPr>
          <p:cNvPr id="28" name="Text 25"/>
          <p:cNvSpPr/>
          <p:nvPr/>
        </p:nvSpPr>
        <p:spPr>
          <a:xfrm>
            <a:off x="1428750" y="4736306"/>
            <a:ext cx="158206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Industry Associations:</a:t>
            </a:r>
            <a:endParaRPr lang="en-US" sz="1046"/>
          </a:p>
        </p:txBody>
      </p:sp>
      <p:sp>
        <p:nvSpPr>
          <p:cNvPr id="29" name="Text 26"/>
          <p:cNvSpPr/>
          <p:nvPr/>
        </p:nvSpPr>
        <p:spPr>
          <a:xfrm>
            <a:off x="1428750" y="5043488"/>
            <a:ext cx="16073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>
                <a:solidFill>
                  <a:srgbClr val="0088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✅</a:t>
            </a:r>
            <a:endParaRPr lang="en-US" sz="942"/>
          </a:p>
        </p:txBody>
      </p:sp>
      <p:sp>
        <p:nvSpPr>
          <p:cNvPr id="30" name="Text 27"/>
          <p:cNvSpPr/>
          <p:nvPr/>
        </p:nvSpPr>
        <p:spPr>
          <a:xfrm>
            <a:off x="1660922" y="5043488"/>
            <a:ext cx="1124638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Offer certifications</a:t>
            </a:r>
            <a:endParaRPr lang="en-US" sz="942"/>
          </a:p>
        </p:txBody>
      </p:sp>
      <p:sp>
        <p:nvSpPr>
          <p:cNvPr id="31" name="Text 28"/>
          <p:cNvSpPr/>
          <p:nvPr/>
        </p:nvSpPr>
        <p:spPr>
          <a:xfrm>
            <a:off x="1428750" y="5272088"/>
            <a:ext cx="16073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>
                <a:solidFill>
                  <a:srgbClr val="CC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❌</a:t>
            </a:r>
            <a:endParaRPr lang="en-US" sz="942"/>
          </a:p>
        </p:txBody>
      </p:sp>
      <p:sp>
        <p:nvSpPr>
          <p:cNvPr id="32" name="Text 29"/>
          <p:cNvSpPr/>
          <p:nvPr/>
        </p:nvSpPr>
        <p:spPr>
          <a:xfrm>
            <a:off x="1660922" y="5272088"/>
            <a:ext cx="2296464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Lack structured academic progression</a:t>
            </a:r>
            <a:endParaRPr lang="en-US" sz="942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0375" y="324743"/>
            <a:ext cx="3443250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Competitor Feature Matrix</a:t>
            </a:r>
            <a:endParaRPr lang="en-US" sz="2000">
              <a:latin typeface="Noto Sans"/>
              <a:ea typeface="Noto Sans"/>
              <a:cs typeface="Noto Sans"/>
            </a:endParaRPr>
          </a:p>
        </p:txBody>
      </p:sp>
      <p:sp>
        <p:nvSpPr>
          <p:cNvPr id="4" name="Text 1"/>
          <p:cNvSpPr/>
          <p:nvPr/>
        </p:nvSpPr>
        <p:spPr>
          <a:xfrm>
            <a:off x="721886" y="720772"/>
            <a:ext cx="1298749" cy="24622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WHAT IT IS:</a:t>
            </a:r>
          </a:p>
        </p:txBody>
      </p:sp>
      <p:sp>
        <p:nvSpPr>
          <p:cNvPr id="5" name="Text 2"/>
          <p:cNvSpPr/>
          <p:nvPr/>
        </p:nvSpPr>
        <p:spPr>
          <a:xfrm>
            <a:off x="1465594" y="718922"/>
            <a:ext cx="7435294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A table comparing key program features across competitors to identify strengths, </a:t>
            </a:r>
            <a:endParaRPr lang="en-US"/>
          </a:p>
          <a:p>
            <a:pPr algn="ctr"/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weaknesses &amp; gaps</a:t>
            </a:r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289322" y="1246584"/>
            <a:ext cx="2824962" cy="321469"/>
          </a:xfrm>
          <a:prstGeom prst="rect">
            <a:avLst/>
          </a:prstGeom>
          <a:solidFill>
            <a:srgbClr val="003366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289322" y="1246584"/>
            <a:ext cx="2824962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Feature</a:t>
            </a:r>
            <a:endParaRPr lang="en-US" sz="837"/>
          </a:p>
        </p:txBody>
      </p:sp>
      <p:sp>
        <p:nvSpPr>
          <p:cNvPr id="8" name="Shape 5"/>
          <p:cNvSpPr/>
          <p:nvPr/>
        </p:nvSpPr>
        <p:spPr>
          <a:xfrm>
            <a:off x="3114284" y="1246584"/>
            <a:ext cx="1332337" cy="321469"/>
          </a:xfrm>
          <a:prstGeom prst="rect">
            <a:avLst/>
          </a:prstGeom>
          <a:solidFill>
            <a:srgbClr val="003366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3114284" y="1246584"/>
            <a:ext cx="1332337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McCoy X+AI</a:t>
            </a:r>
            <a:endParaRPr lang="en-US" sz="837"/>
          </a:p>
        </p:txBody>
      </p:sp>
      <p:sp>
        <p:nvSpPr>
          <p:cNvPr id="10" name="Shape 7"/>
          <p:cNvSpPr/>
          <p:nvPr/>
        </p:nvSpPr>
        <p:spPr>
          <a:xfrm>
            <a:off x="4443636" y="1246584"/>
            <a:ext cx="1375925" cy="321469"/>
          </a:xfrm>
          <a:prstGeom prst="rect">
            <a:avLst/>
          </a:prstGeom>
          <a:solidFill>
            <a:srgbClr val="003366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4443636" y="1246584"/>
            <a:ext cx="1375925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Drexel MBAi</a:t>
            </a:r>
            <a:endParaRPr lang="en-US" sz="837"/>
          </a:p>
        </p:txBody>
      </p:sp>
      <p:sp>
        <p:nvSpPr>
          <p:cNvPr id="12" name="Shape 9"/>
          <p:cNvSpPr/>
          <p:nvPr/>
        </p:nvSpPr>
        <p:spPr>
          <a:xfrm>
            <a:off x="5815459" y="1246584"/>
            <a:ext cx="1333565" cy="321469"/>
          </a:xfrm>
          <a:prstGeom prst="rect">
            <a:avLst/>
          </a:prstGeom>
          <a:solidFill>
            <a:srgbClr val="003366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5815459" y="1246584"/>
            <a:ext cx="1333565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Coursera AI</a:t>
            </a:r>
            <a:endParaRPr lang="en-US" sz="837"/>
          </a:p>
        </p:txBody>
      </p:sp>
      <p:sp>
        <p:nvSpPr>
          <p:cNvPr id="14" name="Shape 11"/>
          <p:cNvSpPr/>
          <p:nvPr/>
        </p:nvSpPr>
        <p:spPr>
          <a:xfrm>
            <a:off x="7146652" y="1246584"/>
            <a:ext cx="1708026" cy="321469"/>
          </a:xfrm>
          <a:prstGeom prst="rect">
            <a:avLst/>
          </a:prstGeom>
          <a:solidFill>
            <a:srgbClr val="003366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7146652" y="1246584"/>
            <a:ext cx="1708026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Springboard</a:t>
            </a:r>
            <a:endParaRPr lang="en-US" sz="837"/>
          </a:p>
        </p:txBody>
      </p:sp>
      <p:sp>
        <p:nvSpPr>
          <p:cNvPr id="16" name="Shape 13"/>
          <p:cNvSpPr/>
          <p:nvPr/>
        </p:nvSpPr>
        <p:spPr>
          <a:xfrm>
            <a:off x="289322" y="1560909"/>
            <a:ext cx="2836543" cy="321469"/>
          </a:xfrm>
          <a:prstGeom prst="rect">
            <a:avLst/>
          </a:prstGeom>
          <a:solidFill>
            <a:srgbClr val="EEEEEE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289322" y="1560909"/>
            <a:ext cx="2836543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Integration Depth</a:t>
            </a:r>
            <a:endParaRPr lang="en-US" sz="837"/>
          </a:p>
        </p:txBody>
      </p:sp>
      <p:sp>
        <p:nvSpPr>
          <p:cNvPr id="18" name="Text 15"/>
          <p:cNvSpPr/>
          <p:nvPr/>
        </p:nvSpPr>
        <p:spPr>
          <a:xfrm>
            <a:off x="3125865" y="1560909"/>
            <a:ext cx="1326114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0088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</a:t>
            </a:r>
            <a:endParaRPr lang="en-US" sz="837"/>
          </a:p>
        </p:txBody>
      </p:sp>
      <p:sp>
        <p:nvSpPr>
          <p:cNvPr id="19" name="Text 16"/>
          <p:cNvSpPr/>
          <p:nvPr/>
        </p:nvSpPr>
        <p:spPr>
          <a:xfrm>
            <a:off x="4451979" y="1560909"/>
            <a:ext cx="1368949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0088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</a:t>
            </a:r>
            <a:endParaRPr lang="en-US" sz="837"/>
          </a:p>
        </p:txBody>
      </p:sp>
      <p:sp>
        <p:nvSpPr>
          <p:cNvPr id="20" name="Text 17"/>
          <p:cNvSpPr/>
          <p:nvPr/>
        </p:nvSpPr>
        <p:spPr>
          <a:xfrm>
            <a:off x="5820928" y="1560909"/>
            <a:ext cx="1324608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CC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</a:t>
            </a:r>
            <a:endParaRPr lang="en-US" sz="837"/>
          </a:p>
        </p:txBody>
      </p:sp>
      <p:sp>
        <p:nvSpPr>
          <p:cNvPr id="21" name="Text 18"/>
          <p:cNvSpPr/>
          <p:nvPr/>
        </p:nvSpPr>
        <p:spPr>
          <a:xfrm>
            <a:off x="7145536" y="1560909"/>
            <a:ext cx="1709142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FF88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Medium</a:t>
            </a:r>
            <a:endParaRPr lang="en-US" sz="837"/>
          </a:p>
        </p:txBody>
      </p:sp>
      <p:sp>
        <p:nvSpPr>
          <p:cNvPr id="22" name="Shape 19"/>
          <p:cNvSpPr/>
          <p:nvPr/>
        </p:nvSpPr>
        <p:spPr>
          <a:xfrm>
            <a:off x="289322" y="1882378"/>
            <a:ext cx="8565356" cy="321469"/>
          </a:xfrm>
          <a:prstGeom prst="rect">
            <a:avLst/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0"/>
          <p:cNvSpPr/>
          <p:nvPr/>
        </p:nvSpPr>
        <p:spPr>
          <a:xfrm>
            <a:off x="289322" y="1882378"/>
            <a:ext cx="2836543" cy="321469"/>
          </a:xfrm>
          <a:prstGeom prst="rect">
            <a:avLst/>
          </a:prstGeom>
          <a:solidFill>
            <a:srgbClr val="EEEEEE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289322" y="1882378"/>
            <a:ext cx="2836543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Business Context Focus</a:t>
            </a:r>
            <a:endParaRPr lang="en-US" sz="837"/>
          </a:p>
        </p:txBody>
      </p:sp>
      <p:sp>
        <p:nvSpPr>
          <p:cNvPr id="25" name="Text 22"/>
          <p:cNvSpPr/>
          <p:nvPr/>
        </p:nvSpPr>
        <p:spPr>
          <a:xfrm>
            <a:off x="3125865" y="1882378"/>
            <a:ext cx="1326114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0088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Strong</a:t>
            </a:r>
            <a:endParaRPr lang="en-US" sz="837"/>
          </a:p>
        </p:txBody>
      </p:sp>
      <p:sp>
        <p:nvSpPr>
          <p:cNvPr id="26" name="Text 23"/>
          <p:cNvSpPr/>
          <p:nvPr/>
        </p:nvSpPr>
        <p:spPr>
          <a:xfrm>
            <a:off x="4451979" y="1882378"/>
            <a:ext cx="1368949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0088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Strong</a:t>
            </a:r>
            <a:endParaRPr lang="en-US" sz="837"/>
          </a:p>
        </p:txBody>
      </p:sp>
      <p:sp>
        <p:nvSpPr>
          <p:cNvPr id="27" name="Text 24"/>
          <p:cNvSpPr/>
          <p:nvPr/>
        </p:nvSpPr>
        <p:spPr>
          <a:xfrm>
            <a:off x="5820928" y="1882378"/>
            <a:ext cx="1324608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CC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Weak</a:t>
            </a:r>
            <a:endParaRPr lang="en-US" sz="837"/>
          </a:p>
        </p:txBody>
      </p:sp>
      <p:sp>
        <p:nvSpPr>
          <p:cNvPr id="28" name="Text 25"/>
          <p:cNvSpPr/>
          <p:nvPr/>
        </p:nvSpPr>
        <p:spPr>
          <a:xfrm>
            <a:off x="7145536" y="1882378"/>
            <a:ext cx="1709142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FF88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Medium</a:t>
            </a:r>
            <a:endParaRPr lang="en-US" sz="837"/>
          </a:p>
        </p:txBody>
      </p:sp>
      <p:sp>
        <p:nvSpPr>
          <p:cNvPr id="29" name="Shape 26"/>
          <p:cNvSpPr/>
          <p:nvPr/>
        </p:nvSpPr>
        <p:spPr>
          <a:xfrm>
            <a:off x="289322" y="2203847"/>
            <a:ext cx="2836543" cy="321469"/>
          </a:xfrm>
          <a:prstGeom prst="rect">
            <a:avLst/>
          </a:prstGeom>
          <a:solidFill>
            <a:srgbClr val="EEEEEE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289322" y="2203847"/>
            <a:ext cx="2836543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 Cost</a:t>
            </a:r>
            <a:endParaRPr lang="en-US" sz="837"/>
          </a:p>
        </p:txBody>
      </p:sp>
      <p:sp>
        <p:nvSpPr>
          <p:cNvPr id="31" name="Text 28"/>
          <p:cNvSpPr/>
          <p:nvPr/>
        </p:nvSpPr>
        <p:spPr>
          <a:xfrm>
            <a:off x="3125865" y="2203847"/>
            <a:ext cx="1326114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FF88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Medium</a:t>
            </a:r>
            <a:endParaRPr lang="en-US" sz="837"/>
          </a:p>
        </p:txBody>
      </p:sp>
      <p:sp>
        <p:nvSpPr>
          <p:cNvPr id="32" name="Text 29"/>
          <p:cNvSpPr/>
          <p:nvPr/>
        </p:nvSpPr>
        <p:spPr>
          <a:xfrm>
            <a:off x="4451979" y="2203847"/>
            <a:ext cx="1368949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0088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</a:t>
            </a:r>
            <a:endParaRPr lang="en-US" sz="837"/>
          </a:p>
        </p:txBody>
      </p:sp>
      <p:sp>
        <p:nvSpPr>
          <p:cNvPr id="33" name="Text 30"/>
          <p:cNvSpPr/>
          <p:nvPr/>
        </p:nvSpPr>
        <p:spPr>
          <a:xfrm>
            <a:off x="5820928" y="2203847"/>
            <a:ext cx="1324608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CC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</a:t>
            </a:r>
            <a:endParaRPr lang="en-US" sz="837"/>
          </a:p>
        </p:txBody>
      </p:sp>
      <p:sp>
        <p:nvSpPr>
          <p:cNvPr id="34" name="Text 31"/>
          <p:cNvSpPr/>
          <p:nvPr/>
        </p:nvSpPr>
        <p:spPr>
          <a:xfrm>
            <a:off x="7145536" y="2203847"/>
            <a:ext cx="1709142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FF88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Medium</a:t>
            </a:r>
            <a:endParaRPr lang="en-US" sz="837"/>
          </a:p>
        </p:txBody>
      </p:sp>
      <p:sp>
        <p:nvSpPr>
          <p:cNvPr id="35" name="Shape 32"/>
          <p:cNvSpPr/>
          <p:nvPr/>
        </p:nvSpPr>
        <p:spPr>
          <a:xfrm>
            <a:off x="289322" y="2525316"/>
            <a:ext cx="8565356" cy="321469"/>
          </a:xfrm>
          <a:prstGeom prst="rect">
            <a:avLst/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3"/>
          <p:cNvSpPr/>
          <p:nvPr/>
        </p:nvSpPr>
        <p:spPr>
          <a:xfrm>
            <a:off x="289322" y="2525316"/>
            <a:ext cx="2836543" cy="321469"/>
          </a:xfrm>
          <a:prstGeom prst="rect">
            <a:avLst/>
          </a:prstGeom>
          <a:solidFill>
            <a:srgbClr val="EEEEEE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4"/>
          <p:cNvSpPr/>
          <p:nvPr/>
        </p:nvSpPr>
        <p:spPr>
          <a:xfrm>
            <a:off x="289322" y="2525316"/>
            <a:ext cx="2836543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Delivery Mode</a:t>
            </a:r>
            <a:endParaRPr lang="en-US" sz="837"/>
          </a:p>
        </p:txBody>
      </p:sp>
      <p:sp>
        <p:nvSpPr>
          <p:cNvPr id="38" name="Text 35"/>
          <p:cNvSpPr/>
          <p:nvPr/>
        </p:nvSpPr>
        <p:spPr>
          <a:xfrm>
            <a:off x="3125865" y="2525316"/>
            <a:ext cx="1326114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Hybrid</a:t>
            </a:r>
            <a:endParaRPr lang="en-US" sz="837"/>
          </a:p>
        </p:txBody>
      </p:sp>
      <p:sp>
        <p:nvSpPr>
          <p:cNvPr id="39" name="Text 36"/>
          <p:cNvSpPr/>
          <p:nvPr/>
        </p:nvSpPr>
        <p:spPr>
          <a:xfrm>
            <a:off x="4451979" y="2535720"/>
            <a:ext cx="1368949" cy="300660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In-person + Online</a:t>
            </a:r>
            <a:endParaRPr lang="en-US" sz="837"/>
          </a:p>
        </p:txBody>
      </p:sp>
      <p:sp>
        <p:nvSpPr>
          <p:cNvPr id="40" name="Text 37"/>
          <p:cNvSpPr/>
          <p:nvPr/>
        </p:nvSpPr>
        <p:spPr>
          <a:xfrm>
            <a:off x="5820928" y="2525316"/>
            <a:ext cx="1324608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Online</a:t>
            </a:r>
            <a:endParaRPr lang="en-US" sz="837"/>
          </a:p>
        </p:txBody>
      </p:sp>
      <p:sp>
        <p:nvSpPr>
          <p:cNvPr id="41" name="Text 38"/>
          <p:cNvSpPr/>
          <p:nvPr/>
        </p:nvSpPr>
        <p:spPr>
          <a:xfrm>
            <a:off x="7145536" y="2525316"/>
            <a:ext cx="1709142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Online</a:t>
            </a:r>
            <a:endParaRPr lang="en-US" sz="837"/>
          </a:p>
        </p:txBody>
      </p:sp>
      <p:sp>
        <p:nvSpPr>
          <p:cNvPr id="42" name="Shape 39"/>
          <p:cNvSpPr/>
          <p:nvPr/>
        </p:nvSpPr>
        <p:spPr>
          <a:xfrm>
            <a:off x="289322" y="2846784"/>
            <a:ext cx="2836543" cy="321469"/>
          </a:xfrm>
          <a:prstGeom prst="rect">
            <a:avLst/>
          </a:prstGeom>
          <a:solidFill>
            <a:srgbClr val="EEEEEE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40"/>
          <p:cNvSpPr/>
          <p:nvPr/>
        </p:nvSpPr>
        <p:spPr>
          <a:xfrm>
            <a:off x="289322" y="2846784"/>
            <a:ext cx="2836543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Target Audience</a:t>
            </a:r>
            <a:endParaRPr lang="en-US" sz="837"/>
          </a:p>
        </p:txBody>
      </p:sp>
      <p:sp>
        <p:nvSpPr>
          <p:cNvPr id="44" name="Text 41"/>
          <p:cNvSpPr/>
          <p:nvPr/>
        </p:nvSpPr>
        <p:spPr>
          <a:xfrm>
            <a:off x="3125865" y="2846784"/>
            <a:ext cx="1326114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Broad</a:t>
            </a:r>
            <a:endParaRPr lang="en-US" sz="837"/>
          </a:p>
        </p:txBody>
      </p:sp>
      <p:sp>
        <p:nvSpPr>
          <p:cNvPr id="45" name="Text 42"/>
          <p:cNvSpPr/>
          <p:nvPr/>
        </p:nvSpPr>
        <p:spPr>
          <a:xfrm>
            <a:off x="4451979" y="2846784"/>
            <a:ext cx="1368949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MBA-level</a:t>
            </a:r>
            <a:endParaRPr lang="en-US" sz="837"/>
          </a:p>
        </p:txBody>
      </p:sp>
      <p:sp>
        <p:nvSpPr>
          <p:cNvPr id="46" name="Text 43"/>
          <p:cNvSpPr/>
          <p:nvPr/>
        </p:nvSpPr>
        <p:spPr>
          <a:xfrm>
            <a:off x="5820928" y="2846784"/>
            <a:ext cx="1324608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Beginners</a:t>
            </a:r>
            <a:endParaRPr lang="en-US" sz="837"/>
          </a:p>
        </p:txBody>
      </p:sp>
      <p:sp>
        <p:nvSpPr>
          <p:cNvPr id="47" name="Text 44"/>
          <p:cNvSpPr/>
          <p:nvPr/>
        </p:nvSpPr>
        <p:spPr>
          <a:xfrm>
            <a:off x="7145536" y="2846784"/>
            <a:ext cx="1709142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Career switchers</a:t>
            </a:r>
            <a:endParaRPr lang="en-US" sz="837"/>
          </a:p>
        </p:txBody>
      </p:sp>
      <p:sp>
        <p:nvSpPr>
          <p:cNvPr id="48" name="Shape 45"/>
          <p:cNvSpPr/>
          <p:nvPr/>
        </p:nvSpPr>
        <p:spPr>
          <a:xfrm>
            <a:off x="289322" y="3168253"/>
            <a:ext cx="8565356" cy="321469"/>
          </a:xfrm>
          <a:prstGeom prst="rect">
            <a:avLst/>
          </a:prstGeom>
          <a:solidFill>
            <a:srgbClr val="F2F2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Shape 46"/>
          <p:cNvSpPr/>
          <p:nvPr/>
        </p:nvSpPr>
        <p:spPr>
          <a:xfrm>
            <a:off x="289322" y="3168253"/>
            <a:ext cx="2836543" cy="321469"/>
          </a:xfrm>
          <a:prstGeom prst="rect">
            <a:avLst/>
          </a:prstGeom>
          <a:solidFill>
            <a:srgbClr val="EEEEEE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0" name="Text 47"/>
          <p:cNvSpPr/>
          <p:nvPr/>
        </p:nvSpPr>
        <p:spPr>
          <a:xfrm>
            <a:off x="289322" y="3168253"/>
            <a:ext cx="2836543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Career Support / Placement</a:t>
            </a:r>
            <a:endParaRPr lang="en-US" sz="837"/>
          </a:p>
        </p:txBody>
      </p:sp>
      <p:sp>
        <p:nvSpPr>
          <p:cNvPr id="51" name="Text 48"/>
          <p:cNvSpPr/>
          <p:nvPr/>
        </p:nvSpPr>
        <p:spPr>
          <a:xfrm>
            <a:off x="3125865" y="3168253"/>
            <a:ext cx="1326114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FF88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Moderate</a:t>
            </a:r>
            <a:endParaRPr lang="en-US" sz="837"/>
          </a:p>
        </p:txBody>
      </p:sp>
      <p:sp>
        <p:nvSpPr>
          <p:cNvPr id="52" name="Text 49"/>
          <p:cNvSpPr/>
          <p:nvPr/>
        </p:nvSpPr>
        <p:spPr>
          <a:xfrm>
            <a:off x="4451979" y="3168253"/>
            <a:ext cx="1368949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0088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Strong</a:t>
            </a:r>
            <a:endParaRPr lang="en-US" sz="837"/>
          </a:p>
        </p:txBody>
      </p:sp>
      <p:sp>
        <p:nvSpPr>
          <p:cNvPr id="53" name="Text 50"/>
          <p:cNvSpPr/>
          <p:nvPr/>
        </p:nvSpPr>
        <p:spPr>
          <a:xfrm>
            <a:off x="5820928" y="3168253"/>
            <a:ext cx="1324608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CC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Weak</a:t>
            </a:r>
            <a:endParaRPr lang="en-US" sz="837"/>
          </a:p>
        </p:txBody>
      </p:sp>
      <p:sp>
        <p:nvSpPr>
          <p:cNvPr id="54" name="Text 51"/>
          <p:cNvSpPr/>
          <p:nvPr/>
        </p:nvSpPr>
        <p:spPr>
          <a:xfrm>
            <a:off x="7145536" y="3168253"/>
            <a:ext cx="1709142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FF88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Moderate</a:t>
            </a:r>
            <a:endParaRPr lang="en-US" sz="837"/>
          </a:p>
        </p:txBody>
      </p:sp>
      <p:sp>
        <p:nvSpPr>
          <p:cNvPr id="55" name="Shape 52"/>
          <p:cNvSpPr/>
          <p:nvPr/>
        </p:nvSpPr>
        <p:spPr>
          <a:xfrm>
            <a:off x="289322" y="3489722"/>
            <a:ext cx="2836543" cy="321469"/>
          </a:xfrm>
          <a:prstGeom prst="rect">
            <a:avLst/>
          </a:prstGeom>
          <a:solidFill>
            <a:srgbClr val="EEEEEE"/>
          </a:solidFill>
          <a:ln w="99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6" name="Text 53"/>
          <p:cNvSpPr/>
          <p:nvPr/>
        </p:nvSpPr>
        <p:spPr>
          <a:xfrm>
            <a:off x="289322" y="3489722"/>
            <a:ext cx="2836543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l">
              <a:buNone/>
            </a:pPr>
            <a:r>
              <a:rPr lang="en-US" sz="837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Credibility (Academic Rigor)</a:t>
            </a:r>
            <a:endParaRPr lang="en-US" sz="837"/>
          </a:p>
        </p:txBody>
      </p:sp>
      <p:sp>
        <p:nvSpPr>
          <p:cNvPr id="57" name="Text 54"/>
          <p:cNvSpPr/>
          <p:nvPr/>
        </p:nvSpPr>
        <p:spPr>
          <a:xfrm>
            <a:off x="3119558" y="3489722"/>
            <a:ext cx="1327565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0088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</a:t>
            </a:r>
            <a:endParaRPr lang="en-US" sz="837"/>
          </a:p>
        </p:txBody>
      </p:sp>
      <p:sp>
        <p:nvSpPr>
          <p:cNvPr id="58" name="Text 55"/>
          <p:cNvSpPr/>
          <p:nvPr/>
        </p:nvSpPr>
        <p:spPr>
          <a:xfrm>
            <a:off x="4447124" y="3489722"/>
            <a:ext cx="1370456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0088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</a:t>
            </a:r>
            <a:endParaRPr lang="en-US" sz="837"/>
          </a:p>
        </p:txBody>
      </p:sp>
      <p:sp>
        <p:nvSpPr>
          <p:cNvPr id="59" name="Text 56"/>
          <p:cNvSpPr/>
          <p:nvPr/>
        </p:nvSpPr>
        <p:spPr>
          <a:xfrm>
            <a:off x="5817580" y="3489722"/>
            <a:ext cx="1326059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CC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</a:t>
            </a:r>
            <a:endParaRPr lang="en-US" sz="837"/>
          </a:p>
        </p:txBody>
      </p:sp>
      <p:sp>
        <p:nvSpPr>
          <p:cNvPr id="60" name="Text 57"/>
          <p:cNvSpPr/>
          <p:nvPr/>
        </p:nvSpPr>
        <p:spPr>
          <a:xfrm>
            <a:off x="7143638" y="3489722"/>
            <a:ext cx="1711040" cy="32146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>
                <a:solidFill>
                  <a:srgbClr val="FF88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Medium</a:t>
            </a:r>
            <a:endParaRPr lang="en-US" sz="837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62709" y="324743"/>
            <a:ext cx="221855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This Helped:</a:t>
            </a:r>
            <a:endParaRPr lang="en-US" sz="2000"/>
          </a:p>
        </p:txBody>
      </p:sp>
      <p:sp>
        <p:nvSpPr>
          <p:cNvPr id="4" name="Shape 1"/>
          <p:cNvSpPr/>
          <p:nvPr/>
        </p:nvSpPr>
        <p:spPr>
          <a:xfrm>
            <a:off x="1357313" y="957263"/>
            <a:ext cx="6429375" cy="725760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357313" y="957263"/>
            <a:ext cx="35719" cy="725760"/>
          </a:xfrm>
          <a:prstGeom prst="rect">
            <a:avLst/>
          </a:prstGeom>
          <a:solidFill>
            <a:srgbClr val="CC00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194" y="1193341"/>
            <a:ext cx="257175" cy="2571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00250" y="1101923"/>
            <a:ext cx="75377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Identified </a:t>
            </a:r>
            <a:endParaRPr lang="en-US" sz="1238"/>
          </a:p>
        </p:txBody>
      </p:sp>
      <p:sp>
        <p:nvSpPr>
          <p:cNvPr id="8" name="Text 4"/>
          <p:cNvSpPr/>
          <p:nvPr/>
        </p:nvSpPr>
        <p:spPr>
          <a:xfrm>
            <a:off x="2754027" y="1116746"/>
            <a:ext cx="915315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 b="1">
                <a:solidFill>
                  <a:srgbClr val="CC0000"/>
                </a:solidFill>
                <a:latin typeface="Noto Sans"/>
                <a:ea typeface="Noto Sans"/>
                <a:cs typeface="Noto Sans"/>
              </a:rPr>
              <a:t>white space</a:t>
            </a:r>
            <a:endParaRPr lang="en-US" sz="1200">
              <a:latin typeface="Noto Sans"/>
              <a:ea typeface="Noto Sans"/>
              <a:cs typeface="Noto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3687905" y="1116746"/>
            <a:ext cx="2051844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 where McCoy stands out → </a:t>
            </a:r>
            <a:endParaRPr lang="en-US" sz="1200">
              <a:latin typeface="Calibri"/>
              <a:ea typeface="Calibri"/>
              <a:cs typeface="Calibri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777564" y="1101923"/>
            <a:ext cx="15144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>
                <a:solidFill>
                  <a:srgbClr val="CC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"High AI + Business </a:t>
            </a:r>
            <a:endParaRPr lang="en-US" sz="1238"/>
          </a:p>
        </p:txBody>
      </p:sp>
      <p:sp>
        <p:nvSpPr>
          <p:cNvPr id="11" name="Text 7"/>
          <p:cNvSpPr/>
          <p:nvPr/>
        </p:nvSpPr>
        <p:spPr>
          <a:xfrm>
            <a:off x="2000250" y="1321929"/>
            <a:ext cx="139671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>
                <a:solidFill>
                  <a:srgbClr val="CC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Focus + Low Cost"</a:t>
            </a:r>
            <a:endParaRPr lang="en-US" sz="1238"/>
          </a:p>
        </p:txBody>
      </p:sp>
      <p:sp>
        <p:nvSpPr>
          <p:cNvPr id="12" name="Shape 8"/>
          <p:cNvSpPr/>
          <p:nvPr/>
        </p:nvSpPr>
        <p:spPr>
          <a:xfrm>
            <a:off x="1357313" y="1861617"/>
            <a:ext cx="6429375" cy="671513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1357313" y="1861617"/>
            <a:ext cx="35719" cy="671513"/>
          </a:xfrm>
          <a:prstGeom prst="rect">
            <a:avLst/>
          </a:prstGeom>
          <a:solidFill>
            <a:srgbClr val="CC00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120" y="2070571"/>
            <a:ext cx="289322" cy="2571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2000250" y="2089156"/>
            <a:ext cx="256192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Supported McCoy's position in the </a:t>
            </a:r>
            <a:endParaRPr lang="en-US" sz="1238"/>
          </a:p>
        </p:txBody>
      </p:sp>
      <p:sp>
        <p:nvSpPr>
          <p:cNvPr id="16" name="Text 11"/>
          <p:cNvSpPr/>
          <p:nvPr/>
        </p:nvSpPr>
        <p:spPr>
          <a:xfrm>
            <a:off x="4562177" y="2089156"/>
            <a:ext cx="158437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>
                <a:solidFill>
                  <a:srgbClr val="CC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2x2 Positioning Map</a:t>
            </a:r>
            <a:endParaRPr lang="en-US" sz="1238"/>
          </a:p>
        </p:txBody>
      </p:sp>
      <p:sp>
        <p:nvSpPr>
          <p:cNvPr id="17" name="Shape 12"/>
          <p:cNvSpPr/>
          <p:nvPr/>
        </p:nvSpPr>
        <p:spPr>
          <a:xfrm>
            <a:off x="1357313" y="2711723"/>
            <a:ext cx="6429375" cy="725760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3"/>
          <p:cNvSpPr/>
          <p:nvPr/>
        </p:nvSpPr>
        <p:spPr>
          <a:xfrm>
            <a:off x="1357313" y="2711723"/>
            <a:ext cx="35719" cy="725760"/>
          </a:xfrm>
          <a:prstGeom prst="rect">
            <a:avLst/>
          </a:prstGeom>
          <a:solidFill>
            <a:srgbClr val="CC00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2341" y="2947801"/>
            <a:ext cx="192881" cy="25717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2000250" y="2871207"/>
            <a:ext cx="3858429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 Informed strategic recommendation by highlighting </a:t>
            </a:r>
            <a:endParaRPr lang="en-US" sz="1200">
              <a:latin typeface="Noto Sans"/>
              <a:ea typeface="Noto Sans"/>
              <a:cs typeface="Noto Sans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5887203" y="2856384"/>
            <a:ext cx="122509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>
                <a:solidFill>
                  <a:srgbClr val="CC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McCoy's unique </a:t>
            </a:r>
            <a:endParaRPr lang="en-US" sz="1238"/>
          </a:p>
        </p:txBody>
      </p:sp>
      <p:sp>
        <p:nvSpPr>
          <p:cNvPr id="22" name="Text 16"/>
          <p:cNvSpPr/>
          <p:nvPr/>
        </p:nvSpPr>
        <p:spPr>
          <a:xfrm>
            <a:off x="2000250" y="3076389"/>
            <a:ext cx="99468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>
                <a:solidFill>
                  <a:srgbClr val="CC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combination</a:t>
            </a:r>
            <a:endParaRPr lang="en-US" sz="1238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534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85402" y="324743"/>
            <a:ext cx="277319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Positioning Map (2x2)</a:t>
            </a:r>
            <a:endParaRPr lang="en-US" sz="20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814388"/>
            <a:ext cx="5014913" cy="3571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14975" y="814388"/>
            <a:ext cx="33432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>
                <a:solidFill>
                  <a:srgbClr val="CC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Axes:</a:t>
            </a:r>
            <a:endParaRPr lang="en-US" sz="1238"/>
          </a:p>
        </p:txBody>
      </p:sp>
      <p:sp>
        <p:nvSpPr>
          <p:cNvPr id="6" name="Text 2"/>
          <p:cNvSpPr/>
          <p:nvPr/>
        </p:nvSpPr>
        <p:spPr>
          <a:xfrm>
            <a:off x="5514975" y="1164431"/>
            <a:ext cx="3822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X-Axis:</a:t>
            </a:r>
            <a:endParaRPr lang="en-US" sz="837"/>
          </a:p>
        </p:txBody>
      </p:sp>
      <p:sp>
        <p:nvSpPr>
          <p:cNvPr id="7" name="Text 3"/>
          <p:cNvSpPr/>
          <p:nvPr/>
        </p:nvSpPr>
        <p:spPr>
          <a:xfrm>
            <a:off x="5897221" y="1180564"/>
            <a:ext cx="1312860" cy="12311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>
                <a:solidFill>
                  <a:srgbClr val="003366"/>
                </a:solidFill>
                <a:latin typeface="Noto Sans"/>
                <a:ea typeface="Noto Sans"/>
                <a:cs typeface="Noto Sans"/>
              </a:rPr>
              <a:t> Low → High AI Integration</a:t>
            </a:r>
            <a:endParaRPr lang="en-US" sz="800">
              <a:latin typeface="Noto Sans"/>
              <a:ea typeface="Noto Sans"/>
              <a:cs typeface="Noto Sans"/>
            </a:endParaRPr>
          </a:p>
        </p:txBody>
      </p:sp>
      <p:sp>
        <p:nvSpPr>
          <p:cNvPr id="8" name="Text 4"/>
          <p:cNvSpPr/>
          <p:nvPr/>
        </p:nvSpPr>
        <p:spPr>
          <a:xfrm>
            <a:off x="5514975" y="1335881"/>
            <a:ext cx="3773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Y-Axis:</a:t>
            </a:r>
            <a:endParaRPr lang="en-US" sz="837"/>
          </a:p>
        </p:txBody>
      </p:sp>
      <p:sp>
        <p:nvSpPr>
          <p:cNvPr id="9" name="Text 5"/>
          <p:cNvSpPr/>
          <p:nvPr/>
        </p:nvSpPr>
        <p:spPr>
          <a:xfrm>
            <a:off x="5892282" y="1335881"/>
            <a:ext cx="9423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Low → High Cost</a:t>
            </a:r>
            <a:endParaRPr lang="en-US" sz="837"/>
          </a:p>
        </p:txBody>
      </p:sp>
      <p:sp>
        <p:nvSpPr>
          <p:cNvPr id="10" name="Text 6"/>
          <p:cNvSpPr/>
          <p:nvPr/>
        </p:nvSpPr>
        <p:spPr>
          <a:xfrm>
            <a:off x="5514975" y="1643063"/>
            <a:ext cx="16073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🔝</a:t>
            </a:r>
            <a:endParaRPr lang="en-US" sz="942"/>
          </a:p>
        </p:txBody>
      </p:sp>
      <p:sp>
        <p:nvSpPr>
          <p:cNvPr id="11" name="Text 7"/>
          <p:cNvSpPr/>
          <p:nvPr/>
        </p:nvSpPr>
        <p:spPr>
          <a:xfrm>
            <a:off x="5747147" y="1653778"/>
            <a:ext cx="171268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Top Right (High AI, High Cost):</a:t>
            </a:r>
            <a:endParaRPr lang="en-US" sz="837"/>
          </a:p>
        </p:txBody>
      </p:sp>
      <p:sp>
        <p:nvSpPr>
          <p:cNvPr id="12" name="Text 8"/>
          <p:cNvSpPr/>
          <p:nvPr/>
        </p:nvSpPr>
        <p:spPr>
          <a:xfrm>
            <a:off x="5729288" y="1878806"/>
            <a:ext cx="4450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Drexel </a:t>
            </a:r>
            <a:endParaRPr lang="en-US" sz="837"/>
          </a:p>
        </p:txBody>
      </p:sp>
      <p:sp>
        <p:nvSpPr>
          <p:cNvPr id="13" name="Text 9"/>
          <p:cNvSpPr/>
          <p:nvPr/>
        </p:nvSpPr>
        <p:spPr>
          <a:xfrm>
            <a:off x="6174377" y="1878806"/>
            <a:ext cx="29833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CC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MBAi</a:t>
            </a:r>
            <a:endParaRPr lang="en-US" sz="837"/>
          </a:p>
        </p:txBody>
      </p:sp>
      <p:sp>
        <p:nvSpPr>
          <p:cNvPr id="14" name="Text 10"/>
          <p:cNvSpPr/>
          <p:nvPr/>
        </p:nvSpPr>
        <p:spPr>
          <a:xfrm>
            <a:off x="5729288" y="2050256"/>
            <a:ext cx="7024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McCoy X+AI </a:t>
            </a:r>
            <a:endParaRPr lang="en-US" sz="837"/>
          </a:p>
        </p:txBody>
      </p:sp>
      <p:sp>
        <p:nvSpPr>
          <p:cNvPr id="15" name="Text 11"/>
          <p:cNvSpPr/>
          <p:nvPr/>
        </p:nvSpPr>
        <p:spPr>
          <a:xfrm>
            <a:off x="5514975" y="2321719"/>
            <a:ext cx="16073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🔙</a:t>
            </a:r>
            <a:endParaRPr lang="en-US" sz="942"/>
          </a:p>
        </p:txBody>
      </p:sp>
      <p:sp>
        <p:nvSpPr>
          <p:cNvPr id="16" name="Text 12"/>
          <p:cNvSpPr/>
          <p:nvPr/>
        </p:nvSpPr>
        <p:spPr>
          <a:xfrm>
            <a:off x="5747147" y="2332434"/>
            <a:ext cx="178205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Bottom Left (Low AI, Low Cost):</a:t>
            </a:r>
            <a:endParaRPr lang="en-US" sz="837"/>
          </a:p>
        </p:txBody>
      </p:sp>
      <p:sp>
        <p:nvSpPr>
          <p:cNvPr id="17" name="Text 13"/>
          <p:cNvSpPr/>
          <p:nvPr/>
        </p:nvSpPr>
        <p:spPr>
          <a:xfrm>
            <a:off x="5729288" y="2550319"/>
            <a:ext cx="31289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Coursera </a:t>
            </a:r>
            <a:endParaRPr lang="en-US" sz="837"/>
          </a:p>
        </p:txBody>
      </p:sp>
      <p:sp>
        <p:nvSpPr>
          <p:cNvPr id="18" name="Text 14"/>
          <p:cNvSpPr/>
          <p:nvPr/>
        </p:nvSpPr>
        <p:spPr>
          <a:xfrm>
            <a:off x="5514975" y="2828925"/>
            <a:ext cx="16073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⬅️</a:t>
            </a:r>
            <a:endParaRPr lang="en-US" sz="942"/>
          </a:p>
        </p:txBody>
      </p:sp>
      <p:sp>
        <p:nvSpPr>
          <p:cNvPr id="19" name="Text 15"/>
          <p:cNvSpPr/>
          <p:nvPr/>
        </p:nvSpPr>
        <p:spPr>
          <a:xfrm>
            <a:off x="5747147" y="2839641"/>
            <a:ext cx="17261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Middle Left (Low AI, Mid Cost):</a:t>
            </a:r>
            <a:endParaRPr lang="en-US" sz="837"/>
          </a:p>
        </p:txBody>
      </p:sp>
      <p:sp>
        <p:nvSpPr>
          <p:cNvPr id="20" name="Text 16"/>
          <p:cNvSpPr/>
          <p:nvPr/>
        </p:nvSpPr>
        <p:spPr>
          <a:xfrm>
            <a:off x="5729288" y="3057525"/>
            <a:ext cx="31289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Springboard </a:t>
            </a:r>
            <a:endParaRPr lang="en-US" sz="837"/>
          </a:p>
        </p:txBody>
      </p:sp>
      <p:sp>
        <p:nvSpPr>
          <p:cNvPr id="21" name="Text 17"/>
          <p:cNvSpPr/>
          <p:nvPr/>
        </p:nvSpPr>
        <p:spPr>
          <a:xfrm>
            <a:off x="5514975" y="3336131"/>
            <a:ext cx="16073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⚠️</a:t>
            </a:r>
            <a:endParaRPr lang="en-US" sz="942"/>
          </a:p>
        </p:txBody>
      </p:sp>
      <p:sp>
        <p:nvSpPr>
          <p:cNvPr id="22" name="Text 18"/>
          <p:cNvSpPr/>
          <p:nvPr/>
        </p:nvSpPr>
        <p:spPr>
          <a:xfrm>
            <a:off x="5747147" y="3346847"/>
            <a:ext cx="190230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Bottom Right (High AI, Low Cost):</a:t>
            </a:r>
            <a:endParaRPr lang="en-US" sz="837"/>
          </a:p>
        </p:txBody>
      </p:sp>
      <p:sp>
        <p:nvSpPr>
          <p:cNvPr id="23" name="Text 19"/>
          <p:cNvSpPr/>
          <p:nvPr/>
        </p:nvSpPr>
        <p:spPr>
          <a:xfrm>
            <a:off x="5729288" y="3564731"/>
            <a:ext cx="31289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Opportunity — No major competitor </a:t>
            </a:r>
            <a:endParaRPr lang="en-US" sz="837"/>
          </a:p>
        </p:txBody>
      </p:sp>
      <p:sp>
        <p:nvSpPr>
          <p:cNvPr id="24" name="Shape 20"/>
          <p:cNvSpPr/>
          <p:nvPr/>
        </p:nvSpPr>
        <p:spPr>
          <a:xfrm>
            <a:off x="5514975" y="3950494"/>
            <a:ext cx="3343275" cy="1417253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1"/>
          <p:cNvSpPr/>
          <p:nvPr/>
        </p:nvSpPr>
        <p:spPr>
          <a:xfrm>
            <a:off x="5514975" y="3950494"/>
            <a:ext cx="35719" cy="1417253"/>
          </a:xfrm>
          <a:prstGeom prst="rect">
            <a:avLst/>
          </a:prstGeom>
          <a:solidFill>
            <a:srgbClr val="CC00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2"/>
          <p:cNvSpPr/>
          <p:nvPr/>
        </p:nvSpPr>
        <p:spPr>
          <a:xfrm>
            <a:off x="5622131" y="4057650"/>
            <a:ext cx="31289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🎯 Takeaway:</a:t>
            </a:r>
            <a:endParaRPr lang="en-US" sz="837"/>
          </a:p>
        </p:txBody>
      </p:sp>
      <p:sp>
        <p:nvSpPr>
          <p:cNvPr id="27" name="Text 23"/>
          <p:cNvSpPr/>
          <p:nvPr/>
        </p:nvSpPr>
        <p:spPr>
          <a:xfrm>
            <a:off x="5622131" y="4302323"/>
            <a:ext cx="263439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McCoy is well-positioned as a credible and AI-rich </a:t>
            </a:r>
            <a:endParaRPr lang="en-US" sz="837"/>
          </a:p>
        </p:txBody>
      </p:sp>
      <p:sp>
        <p:nvSpPr>
          <p:cNvPr id="28" name="Text 24"/>
          <p:cNvSpPr/>
          <p:nvPr/>
        </p:nvSpPr>
        <p:spPr>
          <a:xfrm>
            <a:off x="5622131" y="4462332"/>
            <a:ext cx="30723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academic program. But compared to online platforms, its </a:t>
            </a:r>
            <a:endParaRPr lang="en-US" sz="837"/>
          </a:p>
        </p:txBody>
      </p:sp>
      <p:sp>
        <p:nvSpPr>
          <p:cNvPr id="29" name="Text 25"/>
          <p:cNvSpPr/>
          <p:nvPr/>
        </p:nvSpPr>
        <p:spPr>
          <a:xfrm>
            <a:off x="5622131" y="4622341"/>
            <a:ext cx="72880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is higher.</a:t>
            </a:r>
            <a:endParaRPr lang="en-US" sz="837"/>
          </a:p>
        </p:txBody>
      </p:sp>
      <p:sp>
        <p:nvSpPr>
          <p:cNvPr id="30" name="Text 26"/>
          <p:cNvSpPr/>
          <p:nvPr/>
        </p:nvSpPr>
        <p:spPr>
          <a:xfrm>
            <a:off x="5622131" y="4942359"/>
            <a:ext cx="15621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Strategic recommendation:</a:t>
            </a:r>
            <a:endParaRPr lang="en-US" sz="837"/>
          </a:p>
        </p:txBody>
      </p:sp>
      <p:sp>
        <p:nvSpPr>
          <p:cNvPr id="31" name="Text 27"/>
          <p:cNvSpPr/>
          <p:nvPr/>
        </p:nvSpPr>
        <p:spPr>
          <a:xfrm>
            <a:off x="7184268" y="4942359"/>
            <a:ext cx="14583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Maintain high AI relevance </a:t>
            </a:r>
            <a:endParaRPr lang="en-US" sz="837"/>
          </a:p>
        </p:txBody>
      </p:sp>
      <p:sp>
        <p:nvSpPr>
          <p:cNvPr id="32" name="Text 28"/>
          <p:cNvSpPr/>
          <p:nvPr/>
        </p:nvSpPr>
        <p:spPr>
          <a:xfrm>
            <a:off x="5622131" y="5102368"/>
            <a:ext cx="27987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while balancing affordability to stand out even more </a:t>
            </a:r>
            <a:endParaRPr lang="en-US" sz="837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7234342BF894CBF38CE49965E5210" ma:contentTypeVersion="6" ma:contentTypeDescription="Create a new document." ma:contentTypeScope="" ma:versionID="fa3cf7094d0488d600af6be72b6b2a83">
  <xsd:schema xmlns:xsd="http://www.w3.org/2001/XMLSchema" xmlns:xs="http://www.w3.org/2001/XMLSchema" xmlns:p="http://schemas.microsoft.com/office/2006/metadata/properties" xmlns:ns3="a4fd2eef-75ef-4c1c-9b9a-8556b98678e7" targetNamespace="http://schemas.microsoft.com/office/2006/metadata/properties" ma:root="true" ma:fieldsID="195f2c77c7e59406ddacc98586993064" ns3:_="">
    <xsd:import namespace="a4fd2eef-75ef-4c1c-9b9a-8556b98678e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d2eef-75ef-4c1c-9b9a-8556b98678e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4fd2eef-75ef-4c1c-9b9a-8556b98678e7" xsi:nil="true"/>
  </documentManagement>
</p:properties>
</file>

<file path=customXml/itemProps1.xml><?xml version="1.0" encoding="utf-8"?>
<ds:datastoreItem xmlns:ds="http://schemas.openxmlformats.org/officeDocument/2006/customXml" ds:itemID="{BDAD1F7B-2769-42A4-81A6-947975233941}">
  <ds:schemaRefs>
    <ds:schemaRef ds:uri="a4fd2eef-75ef-4c1c-9b9a-8556b98678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C60F502-3626-4253-BBA7-A7B4700F89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A8FCBF-362F-41B1-8B65-7A423594B379}">
  <ds:schemaRefs>
    <ds:schemaRef ds:uri="a4fd2eef-75ef-4c1c-9b9a-8556b98678e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22</Slides>
  <Notes>20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&amp; Feedback 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3</cp:revision>
  <dcterms:created xsi:type="dcterms:W3CDTF">2025-07-27T00:13:52Z</dcterms:created>
  <dcterms:modified xsi:type="dcterms:W3CDTF">2025-07-31T18:57:13Z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0x010100C7B7234342BF894CBF38CE49965E5210</vt:lpwstr>
  </property>
</Properties>
</file>